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59" r:id="rId6"/>
    <p:sldId id="272" r:id="rId7"/>
    <p:sldId id="261" r:id="rId8"/>
    <p:sldId id="262" r:id="rId9"/>
    <p:sldId id="264" r:id="rId10"/>
    <p:sldId id="268" r:id="rId11"/>
    <p:sldId id="269" r:id="rId12"/>
    <p:sldId id="271" r:id="rId13"/>
    <p:sldId id="270" r:id="rId14"/>
    <p:sldId id="273" r:id="rId15"/>
    <p:sldId id="274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6003-4239-4027-B697-93DCB94685E0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956-CD18-41D8-A58E-ED98947A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3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6003-4239-4027-B697-93DCB94685E0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956-CD18-41D8-A58E-ED98947A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3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6003-4239-4027-B697-93DCB94685E0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956-CD18-41D8-A58E-ED98947A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7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6003-4239-4027-B697-93DCB94685E0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956-CD18-41D8-A58E-ED98947A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0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6003-4239-4027-B697-93DCB94685E0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956-CD18-41D8-A58E-ED98947A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6003-4239-4027-B697-93DCB94685E0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956-CD18-41D8-A58E-ED98947A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22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6003-4239-4027-B697-93DCB94685E0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956-CD18-41D8-A58E-ED98947A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9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6003-4239-4027-B697-93DCB94685E0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956-CD18-41D8-A58E-ED98947A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6003-4239-4027-B697-93DCB94685E0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956-CD18-41D8-A58E-ED98947A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84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6003-4239-4027-B697-93DCB94685E0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956-CD18-41D8-A58E-ED98947A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23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6003-4239-4027-B697-93DCB94685E0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956-CD18-41D8-A58E-ED98947A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4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29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36003-4239-4027-B697-93DCB94685E0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89956-CD18-41D8-A58E-ED98947A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5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533400"/>
            <a:ext cx="72390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Population Effects of Chronic Wasting Disease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Deer Associates Meeting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March 3, 2017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David Hewitt and Aaron Foley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7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Population Changes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64284" y="1295400"/>
            <a:ext cx="23035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Edmunds et al. 2016</a:t>
            </a:r>
          </a:p>
          <a:p>
            <a:r>
              <a:rPr lang="en-US" sz="2000" dirty="0" smtClean="0"/>
              <a:t>Converse Co, WY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87656" y="1429741"/>
            <a:ext cx="2681287" cy="268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971801" y="2311063"/>
            <a:ext cx="6054362" cy="4417881"/>
            <a:chOff x="485004" y="2628404"/>
            <a:chExt cx="5862638" cy="4063009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04" y="2628404"/>
              <a:ext cx="5862638" cy="4063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1295400" y="4343400"/>
              <a:ext cx="3505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00600" y="4343400"/>
              <a:ext cx="0" cy="1828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1295400" y="4475242"/>
              <a:ext cx="1439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Lamda</a:t>
              </a:r>
              <a:r>
                <a:rPr lang="en-US" dirty="0" smtClean="0"/>
                <a:t> = 0.89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1295400" y="4343400"/>
              <a:ext cx="7620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6766356" y="1902262"/>
            <a:ext cx="2023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White-tailed deer</a:t>
            </a:r>
            <a:endParaRPr lang="en-US" sz="20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86909" y="4043885"/>
            <a:ext cx="2681288" cy="268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5291579" y="1329519"/>
            <a:ext cx="1414805" cy="747272"/>
            <a:chOff x="1683315" y="4077094"/>
            <a:chExt cx="5299376" cy="2625198"/>
          </a:xfrm>
        </p:grpSpPr>
        <p:grpSp>
          <p:nvGrpSpPr>
            <p:cNvPr id="16" name="Group 15"/>
            <p:cNvGrpSpPr/>
            <p:nvPr/>
          </p:nvGrpSpPr>
          <p:grpSpPr>
            <a:xfrm>
              <a:off x="6220021" y="6201415"/>
              <a:ext cx="725523" cy="500877"/>
              <a:chOff x="6248596" y="6191890"/>
              <a:chExt cx="725523" cy="500877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595384" y="6363458"/>
                <a:ext cx="378735" cy="329309"/>
                <a:chOff x="5728128" y="4403888"/>
                <a:chExt cx="378735" cy="329309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>
                  <a:off x="5794395" y="4581675"/>
                  <a:ext cx="290019" cy="15152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5735296" y="4520992"/>
                  <a:ext cx="367398" cy="17304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5764608" y="4504435"/>
                  <a:ext cx="336645" cy="13874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5755221" y="4403888"/>
                  <a:ext cx="318498" cy="7886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5728128" y="4433563"/>
                  <a:ext cx="356286" cy="10575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5753279" y="4471644"/>
                  <a:ext cx="353584" cy="12552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Diagonal Stripe 35"/>
              <p:cNvSpPr/>
              <p:nvPr/>
            </p:nvSpPr>
            <p:spPr>
              <a:xfrm rot="20099881" flipH="1">
                <a:off x="6248596" y="6191890"/>
                <a:ext cx="375530" cy="479927"/>
              </a:xfrm>
              <a:prstGeom prst="diagStrip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6074734" y="6320222"/>
              <a:ext cx="76200" cy="23379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133600" y="4475258"/>
              <a:ext cx="4849091" cy="2055671"/>
            </a:xfrm>
            <a:custGeom>
              <a:avLst/>
              <a:gdLst>
                <a:gd name="connsiteX0" fmla="*/ 214512 w 4190766"/>
                <a:gd name="connsiteY0" fmla="*/ 83128 h 2052234"/>
                <a:gd name="connsiteX1" fmla="*/ 325348 w 4190766"/>
                <a:gd name="connsiteY1" fmla="*/ 1828800 h 2052234"/>
                <a:gd name="connsiteX2" fmla="*/ 3304076 w 4190766"/>
                <a:gd name="connsiteY2" fmla="*/ 1828800 h 2052234"/>
                <a:gd name="connsiteX3" fmla="*/ 4190766 w 4190766"/>
                <a:gd name="connsiteY3" fmla="*/ 0 h 2052234"/>
                <a:gd name="connsiteX0" fmla="*/ 81837 w 4501437"/>
                <a:gd name="connsiteY0" fmla="*/ 13855 h 2056534"/>
                <a:gd name="connsiteX1" fmla="*/ 636019 w 4501437"/>
                <a:gd name="connsiteY1" fmla="*/ 1828800 h 2056534"/>
                <a:gd name="connsiteX2" fmla="*/ 3614747 w 4501437"/>
                <a:gd name="connsiteY2" fmla="*/ 1828800 h 2056534"/>
                <a:gd name="connsiteX3" fmla="*/ 4501437 w 4501437"/>
                <a:gd name="connsiteY3" fmla="*/ 0 h 2056534"/>
                <a:gd name="connsiteX0" fmla="*/ 0 w 4419600"/>
                <a:gd name="connsiteY0" fmla="*/ 13855 h 2056534"/>
                <a:gd name="connsiteX1" fmla="*/ 554182 w 4419600"/>
                <a:gd name="connsiteY1" fmla="*/ 1828800 h 2056534"/>
                <a:gd name="connsiteX2" fmla="*/ 3532910 w 4419600"/>
                <a:gd name="connsiteY2" fmla="*/ 1828800 h 2056534"/>
                <a:gd name="connsiteX3" fmla="*/ 4419600 w 4419600"/>
                <a:gd name="connsiteY3" fmla="*/ 0 h 2056534"/>
                <a:gd name="connsiteX0" fmla="*/ 0 w 4419600"/>
                <a:gd name="connsiteY0" fmla="*/ 13855 h 2056534"/>
                <a:gd name="connsiteX1" fmla="*/ 554182 w 4419600"/>
                <a:gd name="connsiteY1" fmla="*/ 1828800 h 2056534"/>
                <a:gd name="connsiteX2" fmla="*/ 3532910 w 4419600"/>
                <a:gd name="connsiteY2" fmla="*/ 1828800 h 2056534"/>
                <a:gd name="connsiteX3" fmla="*/ 4419600 w 4419600"/>
                <a:gd name="connsiteY3" fmla="*/ 0 h 2056534"/>
                <a:gd name="connsiteX0" fmla="*/ 0 w 4668982"/>
                <a:gd name="connsiteY0" fmla="*/ 13855 h 2056534"/>
                <a:gd name="connsiteX1" fmla="*/ 803564 w 4668982"/>
                <a:gd name="connsiteY1" fmla="*/ 1828800 h 2056534"/>
                <a:gd name="connsiteX2" fmla="*/ 3782292 w 4668982"/>
                <a:gd name="connsiteY2" fmla="*/ 1828800 h 2056534"/>
                <a:gd name="connsiteX3" fmla="*/ 4668982 w 4668982"/>
                <a:gd name="connsiteY3" fmla="*/ 0 h 2056534"/>
                <a:gd name="connsiteX0" fmla="*/ 0 w 4849091"/>
                <a:gd name="connsiteY0" fmla="*/ 27709 h 2055671"/>
                <a:gd name="connsiteX1" fmla="*/ 983673 w 4849091"/>
                <a:gd name="connsiteY1" fmla="*/ 1828800 h 2055671"/>
                <a:gd name="connsiteX2" fmla="*/ 3962401 w 4849091"/>
                <a:gd name="connsiteY2" fmla="*/ 1828800 h 2055671"/>
                <a:gd name="connsiteX3" fmla="*/ 4849091 w 4849091"/>
                <a:gd name="connsiteY3" fmla="*/ 0 h 2055671"/>
                <a:gd name="connsiteX0" fmla="*/ 0 w 4849091"/>
                <a:gd name="connsiteY0" fmla="*/ 27709 h 2055671"/>
                <a:gd name="connsiteX1" fmla="*/ 983673 w 4849091"/>
                <a:gd name="connsiteY1" fmla="*/ 1828800 h 2055671"/>
                <a:gd name="connsiteX2" fmla="*/ 3962401 w 4849091"/>
                <a:gd name="connsiteY2" fmla="*/ 1828800 h 2055671"/>
                <a:gd name="connsiteX3" fmla="*/ 4849091 w 4849091"/>
                <a:gd name="connsiteY3" fmla="*/ 0 h 2055671"/>
                <a:gd name="connsiteX0" fmla="*/ 0 w 4849091"/>
                <a:gd name="connsiteY0" fmla="*/ 27709 h 2055671"/>
                <a:gd name="connsiteX1" fmla="*/ 983673 w 4849091"/>
                <a:gd name="connsiteY1" fmla="*/ 1828800 h 2055671"/>
                <a:gd name="connsiteX2" fmla="*/ 3962401 w 4849091"/>
                <a:gd name="connsiteY2" fmla="*/ 1828800 h 2055671"/>
                <a:gd name="connsiteX3" fmla="*/ 4849091 w 4849091"/>
                <a:gd name="connsiteY3" fmla="*/ 0 h 2055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49091" h="2055671">
                  <a:moveTo>
                    <a:pt x="0" y="27709"/>
                  </a:moveTo>
                  <a:cubicBezTo>
                    <a:pt x="213589" y="921327"/>
                    <a:pt x="323273" y="1528618"/>
                    <a:pt x="983673" y="1828800"/>
                  </a:cubicBezTo>
                  <a:cubicBezTo>
                    <a:pt x="1644073" y="2128982"/>
                    <a:pt x="3318165" y="2133600"/>
                    <a:pt x="3962401" y="1828800"/>
                  </a:cubicBezTo>
                  <a:cubicBezTo>
                    <a:pt x="4606637" y="1524000"/>
                    <a:pt x="4581237" y="898236"/>
                    <a:pt x="4849091" y="0"/>
                  </a:cubicBezTo>
                </a:path>
              </a:pathLst>
            </a:cu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20292" y="6283277"/>
              <a:ext cx="76200" cy="23379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313708" y="5024285"/>
              <a:ext cx="4468092" cy="157315"/>
              <a:chOff x="1295400" y="2355046"/>
              <a:chExt cx="5334000" cy="166708"/>
            </a:xfrm>
          </p:grpSpPr>
          <p:sp>
            <p:nvSpPr>
              <p:cNvPr id="30" name="Freeform 29"/>
              <p:cNvSpPr/>
              <p:nvPr/>
            </p:nvSpPr>
            <p:spPr>
              <a:xfrm>
                <a:off x="1295400" y="2355046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23344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34012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44680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55348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683315" y="4077094"/>
              <a:ext cx="1136085" cy="952106"/>
              <a:chOff x="1683315" y="4077094"/>
              <a:chExt cx="1136085" cy="952106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2667000" y="4308495"/>
                <a:ext cx="0" cy="35113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776427" y="4342059"/>
                <a:ext cx="33769" cy="31257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709354" y="4319000"/>
                <a:ext cx="0" cy="34006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2616463" y="4348674"/>
                <a:ext cx="19529" cy="31002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2564575" y="4352604"/>
                <a:ext cx="34650" cy="3043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744201" y="4327491"/>
                <a:ext cx="13045" cy="3315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U-Turn Arrow 28"/>
              <p:cNvSpPr/>
              <p:nvPr/>
            </p:nvSpPr>
            <p:spPr>
              <a:xfrm>
                <a:off x="1683315" y="4077094"/>
                <a:ext cx="1136085" cy="952106"/>
              </a:xfrm>
              <a:prstGeom prst="uturnArrow">
                <a:avLst>
                  <a:gd name="adj1" fmla="val 19696"/>
                  <a:gd name="adj2" fmla="val 13757"/>
                  <a:gd name="adj3" fmla="val 0"/>
                  <a:gd name="adj4" fmla="val 43750"/>
                  <a:gd name="adj5" fmla="val 32658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587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Population Changes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38085" y="1181219"/>
            <a:ext cx="1940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Devivo</a:t>
            </a:r>
            <a:r>
              <a:rPr lang="en-US" sz="2000" dirty="0" smtClean="0"/>
              <a:t> 2015</a:t>
            </a:r>
          </a:p>
          <a:p>
            <a:r>
              <a:rPr lang="en-US" sz="2000" dirty="0" smtClean="0"/>
              <a:t>Converse Co, WY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059304" y="1809690"/>
            <a:ext cx="180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Mule deer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22" y="2209800"/>
            <a:ext cx="77724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715000" y="1396086"/>
            <a:ext cx="1250142" cy="530401"/>
            <a:chOff x="533400" y="1829524"/>
            <a:chExt cx="4849091" cy="2077942"/>
          </a:xfrm>
        </p:grpSpPr>
        <p:sp>
          <p:nvSpPr>
            <p:cNvPr id="10" name="Freeform 9"/>
            <p:cNvSpPr/>
            <p:nvPr/>
          </p:nvSpPr>
          <p:spPr>
            <a:xfrm>
              <a:off x="533400" y="1829524"/>
              <a:ext cx="4849091" cy="2055671"/>
            </a:xfrm>
            <a:custGeom>
              <a:avLst/>
              <a:gdLst>
                <a:gd name="connsiteX0" fmla="*/ 214512 w 4190766"/>
                <a:gd name="connsiteY0" fmla="*/ 83128 h 2052234"/>
                <a:gd name="connsiteX1" fmla="*/ 325348 w 4190766"/>
                <a:gd name="connsiteY1" fmla="*/ 1828800 h 2052234"/>
                <a:gd name="connsiteX2" fmla="*/ 3304076 w 4190766"/>
                <a:gd name="connsiteY2" fmla="*/ 1828800 h 2052234"/>
                <a:gd name="connsiteX3" fmla="*/ 4190766 w 4190766"/>
                <a:gd name="connsiteY3" fmla="*/ 0 h 2052234"/>
                <a:gd name="connsiteX0" fmla="*/ 81837 w 4501437"/>
                <a:gd name="connsiteY0" fmla="*/ 13855 h 2056534"/>
                <a:gd name="connsiteX1" fmla="*/ 636019 w 4501437"/>
                <a:gd name="connsiteY1" fmla="*/ 1828800 h 2056534"/>
                <a:gd name="connsiteX2" fmla="*/ 3614747 w 4501437"/>
                <a:gd name="connsiteY2" fmla="*/ 1828800 h 2056534"/>
                <a:gd name="connsiteX3" fmla="*/ 4501437 w 4501437"/>
                <a:gd name="connsiteY3" fmla="*/ 0 h 2056534"/>
                <a:gd name="connsiteX0" fmla="*/ 0 w 4419600"/>
                <a:gd name="connsiteY0" fmla="*/ 13855 h 2056534"/>
                <a:gd name="connsiteX1" fmla="*/ 554182 w 4419600"/>
                <a:gd name="connsiteY1" fmla="*/ 1828800 h 2056534"/>
                <a:gd name="connsiteX2" fmla="*/ 3532910 w 4419600"/>
                <a:gd name="connsiteY2" fmla="*/ 1828800 h 2056534"/>
                <a:gd name="connsiteX3" fmla="*/ 4419600 w 4419600"/>
                <a:gd name="connsiteY3" fmla="*/ 0 h 2056534"/>
                <a:gd name="connsiteX0" fmla="*/ 0 w 4419600"/>
                <a:gd name="connsiteY0" fmla="*/ 13855 h 2056534"/>
                <a:gd name="connsiteX1" fmla="*/ 554182 w 4419600"/>
                <a:gd name="connsiteY1" fmla="*/ 1828800 h 2056534"/>
                <a:gd name="connsiteX2" fmla="*/ 3532910 w 4419600"/>
                <a:gd name="connsiteY2" fmla="*/ 1828800 h 2056534"/>
                <a:gd name="connsiteX3" fmla="*/ 4419600 w 4419600"/>
                <a:gd name="connsiteY3" fmla="*/ 0 h 2056534"/>
                <a:gd name="connsiteX0" fmla="*/ 0 w 4668982"/>
                <a:gd name="connsiteY0" fmla="*/ 13855 h 2056534"/>
                <a:gd name="connsiteX1" fmla="*/ 803564 w 4668982"/>
                <a:gd name="connsiteY1" fmla="*/ 1828800 h 2056534"/>
                <a:gd name="connsiteX2" fmla="*/ 3782292 w 4668982"/>
                <a:gd name="connsiteY2" fmla="*/ 1828800 h 2056534"/>
                <a:gd name="connsiteX3" fmla="*/ 4668982 w 4668982"/>
                <a:gd name="connsiteY3" fmla="*/ 0 h 2056534"/>
                <a:gd name="connsiteX0" fmla="*/ 0 w 4849091"/>
                <a:gd name="connsiteY0" fmla="*/ 27709 h 2055671"/>
                <a:gd name="connsiteX1" fmla="*/ 983673 w 4849091"/>
                <a:gd name="connsiteY1" fmla="*/ 1828800 h 2055671"/>
                <a:gd name="connsiteX2" fmla="*/ 3962401 w 4849091"/>
                <a:gd name="connsiteY2" fmla="*/ 1828800 h 2055671"/>
                <a:gd name="connsiteX3" fmla="*/ 4849091 w 4849091"/>
                <a:gd name="connsiteY3" fmla="*/ 0 h 2055671"/>
                <a:gd name="connsiteX0" fmla="*/ 0 w 4849091"/>
                <a:gd name="connsiteY0" fmla="*/ 27709 h 2055671"/>
                <a:gd name="connsiteX1" fmla="*/ 983673 w 4849091"/>
                <a:gd name="connsiteY1" fmla="*/ 1828800 h 2055671"/>
                <a:gd name="connsiteX2" fmla="*/ 3962401 w 4849091"/>
                <a:gd name="connsiteY2" fmla="*/ 1828800 h 2055671"/>
                <a:gd name="connsiteX3" fmla="*/ 4849091 w 4849091"/>
                <a:gd name="connsiteY3" fmla="*/ 0 h 2055671"/>
                <a:gd name="connsiteX0" fmla="*/ 0 w 4849091"/>
                <a:gd name="connsiteY0" fmla="*/ 27709 h 2055671"/>
                <a:gd name="connsiteX1" fmla="*/ 983673 w 4849091"/>
                <a:gd name="connsiteY1" fmla="*/ 1828800 h 2055671"/>
                <a:gd name="connsiteX2" fmla="*/ 3962401 w 4849091"/>
                <a:gd name="connsiteY2" fmla="*/ 1828800 h 2055671"/>
                <a:gd name="connsiteX3" fmla="*/ 4849091 w 4849091"/>
                <a:gd name="connsiteY3" fmla="*/ 0 h 2055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49091" h="2055671">
                  <a:moveTo>
                    <a:pt x="0" y="27709"/>
                  </a:moveTo>
                  <a:cubicBezTo>
                    <a:pt x="213589" y="921327"/>
                    <a:pt x="323273" y="1528618"/>
                    <a:pt x="983673" y="1828800"/>
                  </a:cubicBezTo>
                  <a:cubicBezTo>
                    <a:pt x="1644073" y="2128982"/>
                    <a:pt x="3318165" y="2133600"/>
                    <a:pt x="3962401" y="1828800"/>
                  </a:cubicBezTo>
                  <a:cubicBezTo>
                    <a:pt x="4606637" y="1524000"/>
                    <a:pt x="4581237" y="898236"/>
                    <a:pt x="4849091" y="0"/>
                  </a:cubicBezTo>
                </a:path>
              </a:pathLst>
            </a:cu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20092" y="3637543"/>
              <a:ext cx="76200" cy="23379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81892" y="2043166"/>
              <a:ext cx="4648200" cy="157315"/>
              <a:chOff x="1295400" y="2355046"/>
              <a:chExt cx="5334000" cy="166708"/>
            </a:xfrm>
          </p:grpSpPr>
          <p:sp>
            <p:nvSpPr>
              <p:cNvPr id="20" name="Freeform 19"/>
              <p:cNvSpPr/>
              <p:nvPr/>
            </p:nvSpPr>
            <p:spPr>
              <a:xfrm>
                <a:off x="1295400" y="2355046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23344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34012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44680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55348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4434751" y="3673669"/>
              <a:ext cx="76200" cy="23379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45252" y="2474766"/>
              <a:ext cx="4428160" cy="157315"/>
              <a:chOff x="1295400" y="2355046"/>
              <a:chExt cx="5334000" cy="166708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1295400" y="2355046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23344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34012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44680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55348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683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Population Changes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38085" y="1170296"/>
            <a:ext cx="1940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Devivo</a:t>
            </a:r>
            <a:r>
              <a:rPr lang="en-US" sz="2000" dirty="0" smtClean="0"/>
              <a:t> 2015</a:t>
            </a:r>
          </a:p>
          <a:p>
            <a:r>
              <a:rPr lang="en-US" sz="2000" dirty="0" smtClean="0"/>
              <a:t>Converse Co, WY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059304" y="1798767"/>
            <a:ext cx="1806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Mule deer</a:t>
            </a:r>
          </a:p>
          <a:p>
            <a:r>
              <a:rPr lang="en-US" sz="2000" dirty="0" smtClean="0"/>
              <a:t>31% population decline observed during study</a:t>
            </a:r>
            <a:endParaRPr lang="en-US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93874"/>
            <a:ext cx="5334000" cy="286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352550"/>
            <a:ext cx="59150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337705" y="3508199"/>
            <a:ext cx="1250142" cy="530401"/>
            <a:chOff x="533400" y="1829524"/>
            <a:chExt cx="4849091" cy="2077942"/>
          </a:xfrm>
        </p:grpSpPr>
        <p:sp>
          <p:nvSpPr>
            <p:cNvPr id="9" name="Freeform 8"/>
            <p:cNvSpPr/>
            <p:nvPr/>
          </p:nvSpPr>
          <p:spPr>
            <a:xfrm>
              <a:off x="533400" y="1829524"/>
              <a:ext cx="4849091" cy="2055671"/>
            </a:xfrm>
            <a:custGeom>
              <a:avLst/>
              <a:gdLst>
                <a:gd name="connsiteX0" fmla="*/ 214512 w 4190766"/>
                <a:gd name="connsiteY0" fmla="*/ 83128 h 2052234"/>
                <a:gd name="connsiteX1" fmla="*/ 325348 w 4190766"/>
                <a:gd name="connsiteY1" fmla="*/ 1828800 h 2052234"/>
                <a:gd name="connsiteX2" fmla="*/ 3304076 w 4190766"/>
                <a:gd name="connsiteY2" fmla="*/ 1828800 h 2052234"/>
                <a:gd name="connsiteX3" fmla="*/ 4190766 w 4190766"/>
                <a:gd name="connsiteY3" fmla="*/ 0 h 2052234"/>
                <a:gd name="connsiteX0" fmla="*/ 81837 w 4501437"/>
                <a:gd name="connsiteY0" fmla="*/ 13855 h 2056534"/>
                <a:gd name="connsiteX1" fmla="*/ 636019 w 4501437"/>
                <a:gd name="connsiteY1" fmla="*/ 1828800 h 2056534"/>
                <a:gd name="connsiteX2" fmla="*/ 3614747 w 4501437"/>
                <a:gd name="connsiteY2" fmla="*/ 1828800 h 2056534"/>
                <a:gd name="connsiteX3" fmla="*/ 4501437 w 4501437"/>
                <a:gd name="connsiteY3" fmla="*/ 0 h 2056534"/>
                <a:gd name="connsiteX0" fmla="*/ 0 w 4419600"/>
                <a:gd name="connsiteY0" fmla="*/ 13855 h 2056534"/>
                <a:gd name="connsiteX1" fmla="*/ 554182 w 4419600"/>
                <a:gd name="connsiteY1" fmla="*/ 1828800 h 2056534"/>
                <a:gd name="connsiteX2" fmla="*/ 3532910 w 4419600"/>
                <a:gd name="connsiteY2" fmla="*/ 1828800 h 2056534"/>
                <a:gd name="connsiteX3" fmla="*/ 4419600 w 4419600"/>
                <a:gd name="connsiteY3" fmla="*/ 0 h 2056534"/>
                <a:gd name="connsiteX0" fmla="*/ 0 w 4419600"/>
                <a:gd name="connsiteY0" fmla="*/ 13855 h 2056534"/>
                <a:gd name="connsiteX1" fmla="*/ 554182 w 4419600"/>
                <a:gd name="connsiteY1" fmla="*/ 1828800 h 2056534"/>
                <a:gd name="connsiteX2" fmla="*/ 3532910 w 4419600"/>
                <a:gd name="connsiteY2" fmla="*/ 1828800 h 2056534"/>
                <a:gd name="connsiteX3" fmla="*/ 4419600 w 4419600"/>
                <a:gd name="connsiteY3" fmla="*/ 0 h 2056534"/>
                <a:gd name="connsiteX0" fmla="*/ 0 w 4668982"/>
                <a:gd name="connsiteY0" fmla="*/ 13855 h 2056534"/>
                <a:gd name="connsiteX1" fmla="*/ 803564 w 4668982"/>
                <a:gd name="connsiteY1" fmla="*/ 1828800 h 2056534"/>
                <a:gd name="connsiteX2" fmla="*/ 3782292 w 4668982"/>
                <a:gd name="connsiteY2" fmla="*/ 1828800 h 2056534"/>
                <a:gd name="connsiteX3" fmla="*/ 4668982 w 4668982"/>
                <a:gd name="connsiteY3" fmla="*/ 0 h 2056534"/>
                <a:gd name="connsiteX0" fmla="*/ 0 w 4849091"/>
                <a:gd name="connsiteY0" fmla="*/ 27709 h 2055671"/>
                <a:gd name="connsiteX1" fmla="*/ 983673 w 4849091"/>
                <a:gd name="connsiteY1" fmla="*/ 1828800 h 2055671"/>
                <a:gd name="connsiteX2" fmla="*/ 3962401 w 4849091"/>
                <a:gd name="connsiteY2" fmla="*/ 1828800 h 2055671"/>
                <a:gd name="connsiteX3" fmla="*/ 4849091 w 4849091"/>
                <a:gd name="connsiteY3" fmla="*/ 0 h 2055671"/>
                <a:gd name="connsiteX0" fmla="*/ 0 w 4849091"/>
                <a:gd name="connsiteY0" fmla="*/ 27709 h 2055671"/>
                <a:gd name="connsiteX1" fmla="*/ 983673 w 4849091"/>
                <a:gd name="connsiteY1" fmla="*/ 1828800 h 2055671"/>
                <a:gd name="connsiteX2" fmla="*/ 3962401 w 4849091"/>
                <a:gd name="connsiteY2" fmla="*/ 1828800 h 2055671"/>
                <a:gd name="connsiteX3" fmla="*/ 4849091 w 4849091"/>
                <a:gd name="connsiteY3" fmla="*/ 0 h 2055671"/>
                <a:gd name="connsiteX0" fmla="*/ 0 w 4849091"/>
                <a:gd name="connsiteY0" fmla="*/ 27709 h 2055671"/>
                <a:gd name="connsiteX1" fmla="*/ 983673 w 4849091"/>
                <a:gd name="connsiteY1" fmla="*/ 1828800 h 2055671"/>
                <a:gd name="connsiteX2" fmla="*/ 3962401 w 4849091"/>
                <a:gd name="connsiteY2" fmla="*/ 1828800 h 2055671"/>
                <a:gd name="connsiteX3" fmla="*/ 4849091 w 4849091"/>
                <a:gd name="connsiteY3" fmla="*/ 0 h 2055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49091" h="2055671">
                  <a:moveTo>
                    <a:pt x="0" y="27709"/>
                  </a:moveTo>
                  <a:cubicBezTo>
                    <a:pt x="213589" y="921327"/>
                    <a:pt x="323273" y="1528618"/>
                    <a:pt x="983673" y="1828800"/>
                  </a:cubicBezTo>
                  <a:cubicBezTo>
                    <a:pt x="1644073" y="2128982"/>
                    <a:pt x="3318165" y="2133600"/>
                    <a:pt x="3962401" y="1828800"/>
                  </a:cubicBezTo>
                  <a:cubicBezTo>
                    <a:pt x="4606637" y="1524000"/>
                    <a:pt x="4581237" y="898236"/>
                    <a:pt x="4849091" y="0"/>
                  </a:cubicBezTo>
                </a:path>
              </a:pathLst>
            </a:cu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20092" y="3637543"/>
              <a:ext cx="76200" cy="23379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892" y="2043166"/>
              <a:ext cx="4648200" cy="157315"/>
              <a:chOff x="1295400" y="2355046"/>
              <a:chExt cx="5334000" cy="166708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1295400" y="2355046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23344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34012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44680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55348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4434751" y="3673669"/>
              <a:ext cx="76200" cy="23379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45252" y="2474766"/>
              <a:ext cx="4428160" cy="157315"/>
              <a:chOff x="1295400" y="2355046"/>
              <a:chExt cx="5334000" cy="166708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1295400" y="2355046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23344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34012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44680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55348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7195795" y="4343400"/>
            <a:ext cx="1414805" cy="747272"/>
            <a:chOff x="1683315" y="4077094"/>
            <a:chExt cx="5299376" cy="2625198"/>
          </a:xfrm>
        </p:grpSpPr>
        <p:grpSp>
          <p:nvGrpSpPr>
            <p:cNvPr id="25" name="Group 24"/>
            <p:cNvGrpSpPr/>
            <p:nvPr/>
          </p:nvGrpSpPr>
          <p:grpSpPr>
            <a:xfrm>
              <a:off x="6220021" y="6201415"/>
              <a:ext cx="725523" cy="500877"/>
              <a:chOff x="6248596" y="6191890"/>
              <a:chExt cx="725523" cy="500877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6595384" y="6363458"/>
                <a:ext cx="378735" cy="329309"/>
                <a:chOff x="5728128" y="4403888"/>
                <a:chExt cx="378735" cy="329309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>
                  <a:off x="5794395" y="4581675"/>
                  <a:ext cx="290019" cy="15152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5735296" y="4520992"/>
                  <a:ext cx="367398" cy="17304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5764608" y="4504435"/>
                  <a:ext cx="336645" cy="13874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5755221" y="4403888"/>
                  <a:ext cx="318498" cy="7886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5728128" y="4433563"/>
                  <a:ext cx="356286" cy="10575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5753279" y="4471644"/>
                  <a:ext cx="353584" cy="12552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Diagonal Stripe 43"/>
              <p:cNvSpPr/>
              <p:nvPr/>
            </p:nvSpPr>
            <p:spPr>
              <a:xfrm rot="20099881" flipH="1">
                <a:off x="6248596" y="6191890"/>
                <a:ext cx="375530" cy="479927"/>
              </a:xfrm>
              <a:prstGeom prst="diagStrip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6074734" y="6320222"/>
              <a:ext cx="76200" cy="23379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133600" y="4475258"/>
              <a:ext cx="4849091" cy="2055671"/>
            </a:xfrm>
            <a:custGeom>
              <a:avLst/>
              <a:gdLst>
                <a:gd name="connsiteX0" fmla="*/ 214512 w 4190766"/>
                <a:gd name="connsiteY0" fmla="*/ 83128 h 2052234"/>
                <a:gd name="connsiteX1" fmla="*/ 325348 w 4190766"/>
                <a:gd name="connsiteY1" fmla="*/ 1828800 h 2052234"/>
                <a:gd name="connsiteX2" fmla="*/ 3304076 w 4190766"/>
                <a:gd name="connsiteY2" fmla="*/ 1828800 h 2052234"/>
                <a:gd name="connsiteX3" fmla="*/ 4190766 w 4190766"/>
                <a:gd name="connsiteY3" fmla="*/ 0 h 2052234"/>
                <a:gd name="connsiteX0" fmla="*/ 81837 w 4501437"/>
                <a:gd name="connsiteY0" fmla="*/ 13855 h 2056534"/>
                <a:gd name="connsiteX1" fmla="*/ 636019 w 4501437"/>
                <a:gd name="connsiteY1" fmla="*/ 1828800 h 2056534"/>
                <a:gd name="connsiteX2" fmla="*/ 3614747 w 4501437"/>
                <a:gd name="connsiteY2" fmla="*/ 1828800 h 2056534"/>
                <a:gd name="connsiteX3" fmla="*/ 4501437 w 4501437"/>
                <a:gd name="connsiteY3" fmla="*/ 0 h 2056534"/>
                <a:gd name="connsiteX0" fmla="*/ 0 w 4419600"/>
                <a:gd name="connsiteY0" fmla="*/ 13855 h 2056534"/>
                <a:gd name="connsiteX1" fmla="*/ 554182 w 4419600"/>
                <a:gd name="connsiteY1" fmla="*/ 1828800 h 2056534"/>
                <a:gd name="connsiteX2" fmla="*/ 3532910 w 4419600"/>
                <a:gd name="connsiteY2" fmla="*/ 1828800 h 2056534"/>
                <a:gd name="connsiteX3" fmla="*/ 4419600 w 4419600"/>
                <a:gd name="connsiteY3" fmla="*/ 0 h 2056534"/>
                <a:gd name="connsiteX0" fmla="*/ 0 w 4419600"/>
                <a:gd name="connsiteY0" fmla="*/ 13855 h 2056534"/>
                <a:gd name="connsiteX1" fmla="*/ 554182 w 4419600"/>
                <a:gd name="connsiteY1" fmla="*/ 1828800 h 2056534"/>
                <a:gd name="connsiteX2" fmla="*/ 3532910 w 4419600"/>
                <a:gd name="connsiteY2" fmla="*/ 1828800 h 2056534"/>
                <a:gd name="connsiteX3" fmla="*/ 4419600 w 4419600"/>
                <a:gd name="connsiteY3" fmla="*/ 0 h 2056534"/>
                <a:gd name="connsiteX0" fmla="*/ 0 w 4668982"/>
                <a:gd name="connsiteY0" fmla="*/ 13855 h 2056534"/>
                <a:gd name="connsiteX1" fmla="*/ 803564 w 4668982"/>
                <a:gd name="connsiteY1" fmla="*/ 1828800 h 2056534"/>
                <a:gd name="connsiteX2" fmla="*/ 3782292 w 4668982"/>
                <a:gd name="connsiteY2" fmla="*/ 1828800 h 2056534"/>
                <a:gd name="connsiteX3" fmla="*/ 4668982 w 4668982"/>
                <a:gd name="connsiteY3" fmla="*/ 0 h 2056534"/>
                <a:gd name="connsiteX0" fmla="*/ 0 w 4849091"/>
                <a:gd name="connsiteY0" fmla="*/ 27709 h 2055671"/>
                <a:gd name="connsiteX1" fmla="*/ 983673 w 4849091"/>
                <a:gd name="connsiteY1" fmla="*/ 1828800 h 2055671"/>
                <a:gd name="connsiteX2" fmla="*/ 3962401 w 4849091"/>
                <a:gd name="connsiteY2" fmla="*/ 1828800 h 2055671"/>
                <a:gd name="connsiteX3" fmla="*/ 4849091 w 4849091"/>
                <a:gd name="connsiteY3" fmla="*/ 0 h 2055671"/>
                <a:gd name="connsiteX0" fmla="*/ 0 w 4849091"/>
                <a:gd name="connsiteY0" fmla="*/ 27709 h 2055671"/>
                <a:gd name="connsiteX1" fmla="*/ 983673 w 4849091"/>
                <a:gd name="connsiteY1" fmla="*/ 1828800 h 2055671"/>
                <a:gd name="connsiteX2" fmla="*/ 3962401 w 4849091"/>
                <a:gd name="connsiteY2" fmla="*/ 1828800 h 2055671"/>
                <a:gd name="connsiteX3" fmla="*/ 4849091 w 4849091"/>
                <a:gd name="connsiteY3" fmla="*/ 0 h 2055671"/>
                <a:gd name="connsiteX0" fmla="*/ 0 w 4849091"/>
                <a:gd name="connsiteY0" fmla="*/ 27709 h 2055671"/>
                <a:gd name="connsiteX1" fmla="*/ 983673 w 4849091"/>
                <a:gd name="connsiteY1" fmla="*/ 1828800 h 2055671"/>
                <a:gd name="connsiteX2" fmla="*/ 3962401 w 4849091"/>
                <a:gd name="connsiteY2" fmla="*/ 1828800 h 2055671"/>
                <a:gd name="connsiteX3" fmla="*/ 4849091 w 4849091"/>
                <a:gd name="connsiteY3" fmla="*/ 0 h 2055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49091" h="2055671">
                  <a:moveTo>
                    <a:pt x="0" y="27709"/>
                  </a:moveTo>
                  <a:cubicBezTo>
                    <a:pt x="213589" y="921327"/>
                    <a:pt x="323273" y="1528618"/>
                    <a:pt x="983673" y="1828800"/>
                  </a:cubicBezTo>
                  <a:cubicBezTo>
                    <a:pt x="1644073" y="2128982"/>
                    <a:pt x="3318165" y="2133600"/>
                    <a:pt x="3962401" y="1828800"/>
                  </a:cubicBezTo>
                  <a:cubicBezTo>
                    <a:pt x="4606637" y="1524000"/>
                    <a:pt x="4581237" y="898236"/>
                    <a:pt x="4849091" y="0"/>
                  </a:cubicBezTo>
                </a:path>
              </a:pathLst>
            </a:cu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020292" y="6283277"/>
              <a:ext cx="76200" cy="23379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313708" y="5024285"/>
              <a:ext cx="4468092" cy="157315"/>
              <a:chOff x="1295400" y="2355046"/>
              <a:chExt cx="5334000" cy="166708"/>
            </a:xfrm>
          </p:grpSpPr>
          <p:sp>
            <p:nvSpPr>
              <p:cNvPr id="38" name="Freeform 37"/>
              <p:cNvSpPr/>
              <p:nvPr/>
            </p:nvSpPr>
            <p:spPr>
              <a:xfrm>
                <a:off x="1295400" y="2355046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23344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34012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44680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55348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1683315" y="4077094"/>
              <a:ext cx="1136085" cy="952106"/>
              <a:chOff x="1683315" y="4077094"/>
              <a:chExt cx="1136085" cy="952106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2667000" y="4308495"/>
                <a:ext cx="0" cy="35113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776427" y="4342059"/>
                <a:ext cx="33769" cy="31257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709354" y="4319000"/>
                <a:ext cx="0" cy="34006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2616463" y="4348674"/>
                <a:ext cx="19529" cy="31002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2564575" y="4352604"/>
                <a:ext cx="34650" cy="3043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744201" y="4327491"/>
                <a:ext cx="13045" cy="3315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U-Turn Arrow 36"/>
              <p:cNvSpPr/>
              <p:nvPr/>
            </p:nvSpPr>
            <p:spPr>
              <a:xfrm>
                <a:off x="1683315" y="4077094"/>
                <a:ext cx="1136085" cy="952106"/>
              </a:xfrm>
              <a:prstGeom prst="uturnArrow">
                <a:avLst>
                  <a:gd name="adj1" fmla="val 19696"/>
                  <a:gd name="adj2" fmla="val 13757"/>
                  <a:gd name="adj3" fmla="val 0"/>
                  <a:gd name="adj4" fmla="val 43750"/>
                  <a:gd name="adj5" fmla="val 32658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095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Population Changes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4234" y="3048000"/>
            <a:ext cx="3031166" cy="3078163"/>
          </a:xfrm>
        </p:spPr>
        <p:txBody>
          <a:bodyPr/>
          <a:lstStyle/>
          <a:p>
            <a:r>
              <a:rPr lang="en-US" dirty="0" smtClean="0"/>
              <a:t>CWD first detected in mid-1980s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1447800"/>
            <a:ext cx="2230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Geremia</a:t>
            </a:r>
            <a:r>
              <a:rPr lang="en-US" sz="2000" dirty="0" smtClean="0"/>
              <a:t> </a:t>
            </a:r>
            <a:r>
              <a:rPr lang="en-US" sz="2000" dirty="0" smtClean="0"/>
              <a:t>et al. </a:t>
            </a:r>
            <a:r>
              <a:rPr lang="en-US" sz="2000" dirty="0" smtClean="0"/>
              <a:t>2015</a:t>
            </a:r>
            <a:endParaRPr lang="en-US" sz="2000" dirty="0" smtClean="0"/>
          </a:p>
          <a:p>
            <a:r>
              <a:rPr lang="en-US" sz="2000" dirty="0" smtClean="0"/>
              <a:t>North Central, CO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"/>
          <a:stretch/>
        </p:blipFill>
        <p:spPr bwMode="auto">
          <a:xfrm>
            <a:off x="152400" y="1600200"/>
            <a:ext cx="5615022" cy="48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905000" y="5193268"/>
            <a:ext cx="3483785" cy="597932"/>
            <a:chOff x="2819400" y="5117068"/>
            <a:chExt cx="3483785" cy="597932"/>
          </a:xfrm>
        </p:grpSpPr>
        <p:sp>
          <p:nvSpPr>
            <p:cNvPr id="6" name="Left Brace 5"/>
            <p:cNvSpPr/>
            <p:nvPr/>
          </p:nvSpPr>
          <p:spPr>
            <a:xfrm rot="5400000">
              <a:off x="3314700" y="4911356"/>
              <a:ext cx="304800" cy="1295400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Brace 7"/>
            <p:cNvSpPr/>
            <p:nvPr/>
          </p:nvSpPr>
          <p:spPr>
            <a:xfrm rot="5400000">
              <a:off x="4447067" y="5143500"/>
              <a:ext cx="304800" cy="838200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 Brace 8"/>
            <p:cNvSpPr/>
            <p:nvPr/>
          </p:nvSpPr>
          <p:spPr>
            <a:xfrm rot="5400000">
              <a:off x="5503234" y="4991100"/>
              <a:ext cx="304800" cy="1143000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50346" y="5117068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Buck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82713" y="5132280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↑ Doe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38571" y="5137299"/>
              <a:ext cx="1164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↓</a:t>
              </a:r>
              <a:r>
                <a:rPr lang="en-US" dirty="0" smtClean="0"/>
                <a:t> Harvest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283802" y="2209800"/>
            <a:ext cx="1250142" cy="530401"/>
            <a:chOff x="533400" y="1829524"/>
            <a:chExt cx="4849091" cy="2077942"/>
          </a:xfrm>
        </p:grpSpPr>
        <p:sp>
          <p:nvSpPr>
            <p:cNvPr id="15" name="Freeform 14"/>
            <p:cNvSpPr/>
            <p:nvPr/>
          </p:nvSpPr>
          <p:spPr>
            <a:xfrm>
              <a:off x="533400" y="1829524"/>
              <a:ext cx="4849091" cy="2055671"/>
            </a:xfrm>
            <a:custGeom>
              <a:avLst/>
              <a:gdLst>
                <a:gd name="connsiteX0" fmla="*/ 214512 w 4190766"/>
                <a:gd name="connsiteY0" fmla="*/ 83128 h 2052234"/>
                <a:gd name="connsiteX1" fmla="*/ 325348 w 4190766"/>
                <a:gd name="connsiteY1" fmla="*/ 1828800 h 2052234"/>
                <a:gd name="connsiteX2" fmla="*/ 3304076 w 4190766"/>
                <a:gd name="connsiteY2" fmla="*/ 1828800 h 2052234"/>
                <a:gd name="connsiteX3" fmla="*/ 4190766 w 4190766"/>
                <a:gd name="connsiteY3" fmla="*/ 0 h 2052234"/>
                <a:gd name="connsiteX0" fmla="*/ 81837 w 4501437"/>
                <a:gd name="connsiteY0" fmla="*/ 13855 h 2056534"/>
                <a:gd name="connsiteX1" fmla="*/ 636019 w 4501437"/>
                <a:gd name="connsiteY1" fmla="*/ 1828800 h 2056534"/>
                <a:gd name="connsiteX2" fmla="*/ 3614747 w 4501437"/>
                <a:gd name="connsiteY2" fmla="*/ 1828800 h 2056534"/>
                <a:gd name="connsiteX3" fmla="*/ 4501437 w 4501437"/>
                <a:gd name="connsiteY3" fmla="*/ 0 h 2056534"/>
                <a:gd name="connsiteX0" fmla="*/ 0 w 4419600"/>
                <a:gd name="connsiteY0" fmla="*/ 13855 h 2056534"/>
                <a:gd name="connsiteX1" fmla="*/ 554182 w 4419600"/>
                <a:gd name="connsiteY1" fmla="*/ 1828800 h 2056534"/>
                <a:gd name="connsiteX2" fmla="*/ 3532910 w 4419600"/>
                <a:gd name="connsiteY2" fmla="*/ 1828800 h 2056534"/>
                <a:gd name="connsiteX3" fmla="*/ 4419600 w 4419600"/>
                <a:gd name="connsiteY3" fmla="*/ 0 h 2056534"/>
                <a:gd name="connsiteX0" fmla="*/ 0 w 4419600"/>
                <a:gd name="connsiteY0" fmla="*/ 13855 h 2056534"/>
                <a:gd name="connsiteX1" fmla="*/ 554182 w 4419600"/>
                <a:gd name="connsiteY1" fmla="*/ 1828800 h 2056534"/>
                <a:gd name="connsiteX2" fmla="*/ 3532910 w 4419600"/>
                <a:gd name="connsiteY2" fmla="*/ 1828800 h 2056534"/>
                <a:gd name="connsiteX3" fmla="*/ 4419600 w 4419600"/>
                <a:gd name="connsiteY3" fmla="*/ 0 h 2056534"/>
                <a:gd name="connsiteX0" fmla="*/ 0 w 4668982"/>
                <a:gd name="connsiteY0" fmla="*/ 13855 h 2056534"/>
                <a:gd name="connsiteX1" fmla="*/ 803564 w 4668982"/>
                <a:gd name="connsiteY1" fmla="*/ 1828800 h 2056534"/>
                <a:gd name="connsiteX2" fmla="*/ 3782292 w 4668982"/>
                <a:gd name="connsiteY2" fmla="*/ 1828800 h 2056534"/>
                <a:gd name="connsiteX3" fmla="*/ 4668982 w 4668982"/>
                <a:gd name="connsiteY3" fmla="*/ 0 h 2056534"/>
                <a:gd name="connsiteX0" fmla="*/ 0 w 4849091"/>
                <a:gd name="connsiteY0" fmla="*/ 27709 h 2055671"/>
                <a:gd name="connsiteX1" fmla="*/ 983673 w 4849091"/>
                <a:gd name="connsiteY1" fmla="*/ 1828800 h 2055671"/>
                <a:gd name="connsiteX2" fmla="*/ 3962401 w 4849091"/>
                <a:gd name="connsiteY2" fmla="*/ 1828800 h 2055671"/>
                <a:gd name="connsiteX3" fmla="*/ 4849091 w 4849091"/>
                <a:gd name="connsiteY3" fmla="*/ 0 h 2055671"/>
                <a:gd name="connsiteX0" fmla="*/ 0 w 4849091"/>
                <a:gd name="connsiteY0" fmla="*/ 27709 h 2055671"/>
                <a:gd name="connsiteX1" fmla="*/ 983673 w 4849091"/>
                <a:gd name="connsiteY1" fmla="*/ 1828800 h 2055671"/>
                <a:gd name="connsiteX2" fmla="*/ 3962401 w 4849091"/>
                <a:gd name="connsiteY2" fmla="*/ 1828800 h 2055671"/>
                <a:gd name="connsiteX3" fmla="*/ 4849091 w 4849091"/>
                <a:gd name="connsiteY3" fmla="*/ 0 h 2055671"/>
                <a:gd name="connsiteX0" fmla="*/ 0 w 4849091"/>
                <a:gd name="connsiteY0" fmla="*/ 27709 h 2055671"/>
                <a:gd name="connsiteX1" fmla="*/ 983673 w 4849091"/>
                <a:gd name="connsiteY1" fmla="*/ 1828800 h 2055671"/>
                <a:gd name="connsiteX2" fmla="*/ 3962401 w 4849091"/>
                <a:gd name="connsiteY2" fmla="*/ 1828800 h 2055671"/>
                <a:gd name="connsiteX3" fmla="*/ 4849091 w 4849091"/>
                <a:gd name="connsiteY3" fmla="*/ 0 h 2055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49091" h="2055671">
                  <a:moveTo>
                    <a:pt x="0" y="27709"/>
                  </a:moveTo>
                  <a:cubicBezTo>
                    <a:pt x="213589" y="921327"/>
                    <a:pt x="323273" y="1528618"/>
                    <a:pt x="983673" y="1828800"/>
                  </a:cubicBezTo>
                  <a:cubicBezTo>
                    <a:pt x="1644073" y="2128982"/>
                    <a:pt x="3318165" y="2133600"/>
                    <a:pt x="3962401" y="1828800"/>
                  </a:cubicBezTo>
                  <a:cubicBezTo>
                    <a:pt x="4606637" y="1524000"/>
                    <a:pt x="4581237" y="898236"/>
                    <a:pt x="4849091" y="0"/>
                  </a:cubicBezTo>
                </a:path>
              </a:pathLst>
            </a:cu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420092" y="3637543"/>
              <a:ext cx="76200" cy="23379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81892" y="2043166"/>
              <a:ext cx="4648200" cy="157315"/>
              <a:chOff x="1295400" y="2355046"/>
              <a:chExt cx="5334000" cy="166708"/>
            </a:xfrm>
          </p:grpSpPr>
          <p:sp>
            <p:nvSpPr>
              <p:cNvPr id="25" name="Freeform 24"/>
              <p:cNvSpPr/>
              <p:nvPr/>
            </p:nvSpPr>
            <p:spPr>
              <a:xfrm>
                <a:off x="1295400" y="2355046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23344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34012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44680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55348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4434751" y="3673669"/>
              <a:ext cx="76200" cy="23379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45252" y="2474766"/>
              <a:ext cx="4428160" cy="157315"/>
              <a:chOff x="1295400" y="2355046"/>
              <a:chExt cx="5334000" cy="166708"/>
            </a:xfrm>
          </p:grpSpPr>
          <p:sp>
            <p:nvSpPr>
              <p:cNvPr id="20" name="Freeform 19"/>
              <p:cNvSpPr/>
              <p:nvPr/>
            </p:nvSpPr>
            <p:spPr>
              <a:xfrm>
                <a:off x="1295400" y="2355046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23344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34012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44680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55348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526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Population Changes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5562600" cy="2316163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781800" y="1447800"/>
            <a:ext cx="2230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Geremia</a:t>
            </a:r>
            <a:r>
              <a:rPr lang="en-US" sz="2000" dirty="0" smtClean="0"/>
              <a:t> </a:t>
            </a:r>
            <a:r>
              <a:rPr lang="en-US" sz="2000" dirty="0" smtClean="0"/>
              <a:t>et al. </a:t>
            </a:r>
            <a:r>
              <a:rPr lang="en-US" sz="2000" dirty="0" smtClean="0"/>
              <a:t>2015</a:t>
            </a:r>
            <a:endParaRPr lang="en-US" sz="2000" dirty="0" smtClean="0"/>
          </a:p>
          <a:p>
            <a:r>
              <a:rPr lang="en-US" sz="2000" dirty="0" smtClean="0"/>
              <a:t>North Central, CO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"/>
          <a:stretch/>
        </p:blipFill>
        <p:spPr bwMode="auto">
          <a:xfrm>
            <a:off x="76200" y="1371600"/>
            <a:ext cx="41148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7156677" y="2108308"/>
            <a:ext cx="1414805" cy="747272"/>
            <a:chOff x="1683315" y="4077094"/>
            <a:chExt cx="5299376" cy="2625198"/>
          </a:xfrm>
        </p:grpSpPr>
        <p:grpSp>
          <p:nvGrpSpPr>
            <p:cNvPr id="15" name="Group 14"/>
            <p:cNvGrpSpPr/>
            <p:nvPr/>
          </p:nvGrpSpPr>
          <p:grpSpPr>
            <a:xfrm>
              <a:off x="6220021" y="6201415"/>
              <a:ext cx="725523" cy="500877"/>
              <a:chOff x="6248596" y="6191890"/>
              <a:chExt cx="725523" cy="500877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6595384" y="6363458"/>
                <a:ext cx="378735" cy="329309"/>
                <a:chOff x="5728128" y="4403888"/>
                <a:chExt cx="378735" cy="329309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5794395" y="4581675"/>
                  <a:ext cx="290019" cy="15152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5735296" y="4520992"/>
                  <a:ext cx="367398" cy="17304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5764608" y="4504435"/>
                  <a:ext cx="336645" cy="13874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5755221" y="4403888"/>
                  <a:ext cx="318498" cy="7886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5728128" y="4433563"/>
                  <a:ext cx="356286" cy="10575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5753279" y="4471644"/>
                  <a:ext cx="353584" cy="12552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Diagonal Stripe 33"/>
              <p:cNvSpPr/>
              <p:nvPr/>
            </p:nvSpPr>
            <p:spPr>
              <a:xfrm rot="20099881" flipH="1">
                <a:off x="6248596" y="6191890"/>
                <a:ext cx="375530" cy="479927"/>
              </a:xfrm>
              <a:prstGeom prst="diagStrip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6074734" y="6320222"/>
              <a:ext cx="76200" cy="23379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133600" y="4475258"/>
              <a:ext cx="4849091" cy="2055671"/>
            </a:xfrm>
            <a:custGeom>
              <a:avLst/>
              <a:gdLst>
                <a:gd name="connsiteX0" fmla="*/ 214512 w 4190766"/>
                <a:gd name="connsiteY0" fmla="*/ 83128 h 2052234"/>
                <a:gd name="connsiteX1" fmla="*/ 325348 w 4190766"/>
                <a:gd name="connsiteY1" fmla="*/ 1828800 h 2052234"/>
                <a:gd name="connsiteX2" fmla="*/ 3304076 w 4190766"/>
                <a:gd name="connsiteY2" fmla="*/ 1828800 h 2052234"/>
                <a:gd name="connsiteX3" fmla="*/ 4190766 w 4190766"/>
                <a:gd name="connsiteY3" fmla="*/ 0 h 2052234"/>
                <a:gd name="connsiteX0" fmla="*/ 81837 w 4501437"/>
                <a:gd name="connsiteY0" fmla="*/ 13855 h 2056534"/>
                <a:gd name="connsiteX1" fmla="*/ 636019 w 4501437"/>
                <a:gd name="connsiteY1" fmla="*/ 1828800 h 2056534"/>
                <a:gd name="connsiteX2" fmla="*/ 3614747 w 4501437"/>
                <a:gd name="connsiteY2" fmla="*/ 1828800 h 2056534"/>
                <a:gd name="connsiteX3" fmla="*/ 4501437 w 4501437"/>
                <a:gd name="connsiteY3" fmla="*/ 0 h 2056534"/>
                <a:gd name="connsiteX0" fmla="*/ 0 w 4419600"/>
                <a:gd name="connsiteY0" fmla="*/ 13855 h 2056534"/>
                <a:gd name="connsiteX1" fmla="*/ 554182 w 4419600"/>
                <a:gd name="connsiteY1" fmla="*/ 1828800 h 2056534"/>
                <a:gd name="connsiteX2" fmla="*/ 3532910 w 4419600"/>
                <a:gd name="connsiteY2" fmla="*/ 1828800 h 2056534"/>
                <a:gd name="connsiteX3" fmla="*/ 4419600 w 4419600"/>
                <a:gd name="connsiteY3" fmla="*/ 0 h 2056534"/>
                <a:gd name="connsiteX0" fmla="*/ 0 w 4419600"/>
                <a:gd name="connsiteY0" fmla="*/ 13855 h 2056534"/>
                <a:gd name="connsiteX1" fmla="*/ 554182 w 4419600"/>
                <a:gd name="connsiteY1" fmla="*/ 1828800 h 2056534"/>
                <a:gd name="connsiteX2" fmla="*/ 3532910 w 4419600"/>
                <a:gd name="connsiteY2" fmla="*/ 1828800 h 2056534"/>
                <a:gd name="connsiteX3" fmla="*/ 4419600 w 4419600"/>
                <a:gd name="connsiteY3" fmla="*/ 0 h 2056534"/>
                <a:gd name="connsiteX0" fmla="*/ 0 w 4668982"/>
                <a:gd name="connsiteY0" fmla="*/ 13855 h 2056534"/>
                <a:gd name="connsiteX1" fmla="*/ 803564 w 4668982"/>
                <a:gd name="connsiteY1" fmla="*/ 1828800 h 2056534"/>
                <a:gd name="connsiteX2" fmla="*/ 3782292 w 4668982"/>
                <a:gd name="connsiteY2" fmla="*/ 1828800 h 2056534"/>
                <a:gd name="connsiteX3" fmla="*/ 4668982 w 4668982"/>
                <a:gd name="connsiteY3" fmla="*/ 0 h 2056534"/>
                <a:gd name="connsiteX0" fmla="*/ 0 w 4849091"/>
                <a:gd name="connsiteY0" fmla="*/ 27709 h 2055671"/>
                <a:gd name="connsiteX1" fmla="*/ 983673 w 4849091"/>
                <a:gd name="connsiteY1" fmla="*/ 1828800 h 2055671"/>
                <a:gd name="connsiteX2" fmla="*/ 3962401 w 4849091"/>
                <a:gd name="connsiteY2" fmla="*/ 1828800 h 2055671"/>
                <a:gd name="connsiteX3" fmla="*/ 4849091 w 4849091"/>
                <a:gd name="connsiteY3" fmla="*/ 0 h 2055671"/>
                <a:gd name="connsiteX0" fmla="*/ 0 w 4849091"/>
                <a:gd name="connsiteY0" fmla="*/ 27709 h 2055671"/>
                <a:gd name="connsiteX1" fmla="*/ 983673 w 4849091"/>
                <a:gd name="connsiteY1" fmla="*/ 1828800 h 2055671"/>
                <a:gd name="connsiteX2" fmla="*/ 3962401 w 4849091"/>
                <a:gd name="connsiteY2" fmla="*/ 1828800 h 2055671"/>
                <a:gd name="connsiteX3" fmla="*/ 4849091 w 4849091"/>
                <a:gd name="connsiteY3" fmla="*/ 0 h 2055671"/>
                <a:gd name="connsiteX0" fmla="*/ 0 w 4849091"/>
                <a:gd name="connsiteY0" fmla="*/ 27709 h 2055671"/>
                <a:gd name="connsiteX1" fmla="*/ 983673 w 4849091"/>
                <a:gd name="connsiteY1" fmla="*/ 1828800 h 2055671"/>
                <a:gd name="connsiteX2" fmla="*/ 3962401 w 4849091"/>
                <a:gd name="connsiteY2" fmla="*/ 1828800 h 2055671"/>
                <a:gd name="connsiteX3" fmla="*/ 4849091 w 4849091"/>
                <a:gd name="connsiteY3" fmla="*/ 0 h 2055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49091" h="2055671">
                  <a:moveTo>
                    <a:pt x="0" y="27709"/>
                  </a:moveTo>
                  <a:cubicBezTo>
                    <a:pt x="213589" y="921327"/>
                    <a:pt x="323273" y="1528618"/>
                    <a:pt x="983673" y="1828800"/>
                  </a:cubicBezTo>
                  <a:cubicBezTo>
                    <a:pt x="1644073" y="2128982"/>
                    <a:pt x="3318165" y="2133600"/>
                    <a:pt x="3962401" y="1828800"/>
                  </a:cubicBezTo>
                  <a:cubicBezTo>
                    <a:pt x="4606637" y="1524000"/>
                    <a:pt x="4581237" y="898236"/>
                    <a:pt x="4849091" y="0"/>
                  </a:cubicBezTo>
                </a:path>
              </a:pathLst>
            </a:cu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20292" y="6283277"/>
              <a:ext cx="76200" cy="23379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313708" y="5024285"/>
              <a:ext cx="4468092" cy="157315"/>
              <a:chOff x="1295400" y="2355046"/>
              <a:chExt cx="5334000" cy="166708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1295400" y="2355046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3344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34012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44680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55348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683315" y="4077094"/>
              <a:ext cx="1136085" cy="952106"/>
              <a:chOff x="1683315" y="4077094"/>
              <a:chExt cx="1136085" cy="952106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2667000" y="4308495"/>
                <a:ext cx="0" cy="35113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776427" y="4342059"/>
                <a:ext cx="33769" cy="31257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709354" y="4319000"/>
                <a:ext cx="0" cy="34006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2616463" y="4348674"/>
                <a:ext cx="19529" cy="31002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2564575" y="4352604"/>
                <a:ext cx="34650" cy="3043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744201" y="4327491"/>
                <a:ext cx="13045" cy="3315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U-Turn Arrow 26"/>
              <p:cNvSpPr/>
              <p:nvPr/>
            </p:nvSpPr>
            <p:spPr>
              <a:xfrm>
                <a:off x="1683315" y="4077094"/>
                <a:ext cx="1136085" cy="952106"/>
              </a:xfrm>
              <a:prstGeom prst="uturnArrow">
                <a:avLst>
                  <a:gd name="adj1" fmla="val 19696"/>
                  <a:gd name="adj2" fmla="val 13757"/>
                  <a:gd name="adj3" fmla="val 0"/>
                  <a:gd name="adj4" fmla="val 43750"/>
                  <a:gd name="adj5" fmla="val 32658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980" y="3016804"/>
            <a:ext cx="5102918" cy="285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ounded Rectangle 42"/>
          <p:cNvSpPr/>
          <p:nvPr/>
        </p:nvSpPr>
        <p:spPr>
          <a:xfrm>
            <a:off x="8295167" y="4834268"/>
            <a:ext cx="483725" cy="990600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49" name="Group 2048"/>
          <p:cNvGrpSpPr/>
          <p:nvPr/>
        </p:nvGrpSpPr>
        <p:grpSpPr>
          <a:xfrm>
            <a:off x="4038600" y="3962400"/>
            <a:ext cx="5005298" cy="871868"/>
            <a:chOff x="4038600" y="3962400"/>
            <a:chExt cx="5005298" cy="871868"/>
          </a:xfrm>
        </p:grpSpPr>
        <p:sp>
          <p:nvSpPr>
            <p:cNvPr id="5" name="Rounded Rectangle 4"/>
            <p:cNvSpPr/>
            <p:nvPr/>
          </p:nvSpPr>
          <p:spPr>
            <a:xfrm>
              <a:off x="8279275" y="3962400"/>
              <a:ext cx="483725" cy="8382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48" name="Straight Connector 2047"/>
            <p:cNvCxnSpPr/>
            <p:nvPr/>
          </p:nvCxnSpPr>
          <p:spPr>
            <a:xfrm>
              <a:off x="4038600" y="4834268"/>
              <a:ext cx="50052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244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Population Changes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r>
              <a:rPr lang="en-US" dirty="0" smtClean="0"/>
              <a:t>CWD p</a:t>
            </a:r>
            <a:r>
              <a:rPr lang="en-US" dirty="0" smtClean="0"/>
              <a:t>revalence low and appeared to decline</a:t>
            </a:r>
          </a:p>
          <a:p>
            <a:pPr lvl="1"/>
            <a:r>
              <a:rPr lang="en-US" dirty="0" smtClean="0"/>
              <a:t>1997-2002 = 8%</a:t>
            </a:r>
          </a:p>
          <a:p>
            <a:pPr lvl="1"/>
            <a:r>
              <a:rPr lang="en-US" dirty="0" smtClean="0"/>
              <a:t>2010-2011 = 4%</a:t>
            </a:r>
          </a:p>
          <a:p>
            <a:r>
              <a:rPr lang="en-US" dirty="0" smtClean="0"/>
              <a:t>Harvest of female deer unsustainable with CWD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4200" y="1447800"/>
            <a:ext cx="2025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Geremia</a:t>
            </a:r>
            <a:r>
              <a:rPr lang="en-US" dirty="0" smtClean="0"/>
              <a:t> </a:t>
            </a:r>
            <a:r>
              <a:rPr lang="en-US" dirty="0" smtClean="0"/>
              <a:t>et al. </a:t>
            </a:r>
            <a:r>
              <a:rPr lang="en-US" dirty="0" smtClean="0"/>
              <a:t>2015</a:t>
            </a:r>
            <a:endParaRPr lang="en-US" dirty="0" smtClean="0"/>
          </a:p>
          <a:p>
            <a:r>
              <a:rPr lang="en-US" dirty="0" smtClean="0"/>
              <a:t>North Central, 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25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09" y="0"/>
            <a:ext cx="9722909" cy="729218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2087562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Effects of CWD</a:t>
            </a:r>
            <a:br>
              <a:rPr lang="en-US" sz="6000" b="1" dirty="0" smtClean="0">
                <a:solidFill>
                  <a:srgbClr val="FFFF00"/>
                </a:solidFill>
              </a:rPr>
            </a:br>
            <a:r>
              <a:rPr lang="en-US" sz="6000" b="1" dirty="0" smtClean="0">
                <a:solidFill>
                  <a:srgbClr val="FFFF00"/>
                </a:solidFill>
              </a:rPr>
              <a:t>in South Texas?</a:t>
            </a:r>
            <a:endParaRPr lang="en-U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6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Chronic Wasting Disease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Caused by a </a:t>
            </a:r>
            <a:r>
              <a:rPr lang="en-US" sz="3600" b="1" dirty="0" err="1" smtClean="0"/>
              <a:t>mis</a:t>
            </a:r>
            <a:r>
              <a:rPr lang="en-US" sz="3600" b="1" dirty="0" smtClean="0"/>
              <a:t>-folded protein</a:t>
            </a:r>
          </a:p>
        </p:txBody>
      </p:sp>
      <p:sp>
        <p:nvSpPr>
          <p:cNvPr id="4" name="AutoShape 2" descr="https://qph.ec.quoracdn.net/main-qimg-35c07e60ff916138068565031ac6213f-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qph.ec.quoracdn.net/main-qimg-35c07e60ff916138068565031ac6213f-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qph.ec.quoracdn.net/main-qimg-35c07e60ff916138068565031ac6213f-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84" b="41111"/>
          <a:stretch/>
        </p:blipFill>
        <p:spPr bwMode="auto">
          <a:xfrm>
            <a:off x="2303492" y="2590800"/>
            <a:ext cx="453078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1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Chronic Wasting Disease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Caused by a </a:t>
            </a:r>
            <a:r>
              <a:rPr lang="en-US" sz="3600" b="1" dirty="0" err="1" smtClean="0"/>
              <a:t>mis</a:t>
            </a:r>
            <a:r>
              <a:rPr lang="en-US" sz="3600" b="1" dirty="0" smtClean="0"/>
              <a:t>-folded protein</a:t>
            </a:r>
          </a:p>
          <a:p>
            <a:r>
              <a:rPr lang="en-US" sz="3600" b="1" dirty="0" smtClean="0"/>
              <a:t>Persistent in deer, typically fatal</a:t>
            </a:r>
          </a:p>
          <a:p>
            <a:pPr lvl="1"/>
            <a:r>
              <a:rPr lang="en-US" b="1" dirty="0" smtClean="0"/>
              <a:t>Progression </a:t>
            </a:r>
            <a:r>
              <a:rPr lang="en-US" b="1" dirty="0" smtClean="0"/>
              <a:t>months to </a:t>
            </a:r>
            <a:r>
              <a:rPr lang="en-US" b="1" dirty="0" smtClean="0"/>
              <a:t>years</a:t>
            </a:r>
            <a:endParaRPr lang="en-US" b="1" dirty="0" smtClean="0"/>
          </a:p>
          <a:p>
            <a:r>
              <a:rPr lang="en-US" sz="3600" b="1" dirty="0" smtClean="0"/>
              <a:t>Transmissible</a:t>
            </a:r>
          </a:p>
        </p:txBody>
      </p:sp>
      <p:sp>
        <p:nvSpPr>
          <p:cNvPr id="4" name="AutoShape 2" descr="https://qph.ec.quoracdn.net/main-qimg-35c07e60ff916138068565031ac6213f-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qph.ec.quoracdn.net/main-qimg-35c07e60ff916138068565031ac6213f-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https://qph.ec.quoracdn.net/main-qimg-35c07e60ff916138068565031ac6213f-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84" b="41111"/>
          <a:stretch/>
        </p:blipFill>
        <p:spPr bwMode="auto">
          <a:xfrm>
            <a:off x="4114800" y="3810000"/>
            <a:ext cx="453078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67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Chronic Wasting Disease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Caused by a </a:t>
            </a:r>
            <a:r>
              <a:rPr lang="en-US" sz="3600" b="1" dirty="0" err="1" smtClean="0"/>
              <a:t>mis</a:t>
            </a:r>
            <a:r>
              <a:rPr lang="en-US" sz="3600" b="1" dirty="0" smtClean="0"/>
              <a:t>-folded protein</a:t>
            </a:r>
          </a:p>
          <a:p>
            <a:r>
              <a:rPr lang="en-US" sz="3600" b="1" dirty="0" smtClean="0"/>
              <a:t>Persistent in deer, typically fatal</a:t>
            </a:r>
          </a:p>
          <a:p>
            <a:pPr lvl="1"/>
            <a:r>
              <a:rPr lang="en-US" b="1" dirty="0" smtClean="0"/>
              <a:t>Effects take months to years to show</a:t>
            </a:r>
          </a:p>
          <a:p>
            <a:r>
              <a:rPr lang="en-US" sz="3600" b="1" dirty="0" smtClean="0"/>
              <a:t>Transmissible</a:t>
            </a:r>
          </a:p>
          <a:p>
            <a:r>
              <a:rPr lang="en-US" sz="3600" b="1" dirty="0" smtClean="0"/>
              <a:t>Persistent in the environment</a:t>
            </a:r>
          </a:p>
          <a:p>
            <a:r>
              <a:rPr lang="en-US" sz="3600" b="1" dirty="0" smtClean="0"/>
              <a:t>Population effects?</a:t>
            </a:r>
          </a:p>
          <a:p>
            <a:pPr lvl="1"/>
            <a:r>
              <a:rPr lang="en-US" b="1" dirty="0" smtClean="0"/>
              <a:t>May take years to decades to manifest</a:t>
            </a:r>
            <a:endParaRPr lang="en-US" b="1" dirty="0"/>
          </a:p>
        </p:txBody>
      </p:sp>
      <p:sp>
        <p:nvSpPr>
          <p:cNvPr id="4" name="AutoShape 2" descr="https://qph.ec.quoracdn.net/main-qimg-35c07e60ff916138068565031ac6213f-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qph.ec.quoracdn.net/main-qimg-35c07e60ff916138068565031ac6213f-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7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Brief History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3622548"/>
            <a:ext cx="5076772" cy="315925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486400" y="4648200"/>
            <a:ext cx="381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First seen in research pens in CO 1960s</a:t>
            </a:r>
          </a:p>
          <a:p>
            <a:r>
              <a:rPr lang="en-US" dirty="0" smtClean="0"/>
              <a:t>Documented in wild in early 1980s</a:t>
            </a:r>
          </a:p>
          <a:p>
            <a:r>
              <a:rPr lang="en-US" dirty="0" smtClean="0"/>
              <a:t>Until 2000, only </a:t>
            </a:r>
            <a:r>
              <a:rPr lang="en-US" dirty="0" smtClean="0"/>
              <a:t>detected in </a:t>
            </a:r>
            <a:r>
              <a:rPr lang="en-US" dirty="0" smtClean="0"/>
              <a:t>CO and WY “endemic area</a:t>
            </a:r>
            <a:r>
              <a:rPr lang="en-US" dirty="0" smtClean="0"/>
              <a:t>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50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SGS map of North America showing counties with CWD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36" b="4090"/>
          <a:stretch/>
        </p:blipFill>
        <p:spPr bwMode="auto">
          <a:xfrm>
            <a:off x="3602790" y="3810000"/>
            <a:ext cx="5465010" cy="30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Brief History</a:t>
            </a:r>
            <a:endParaRPr lang="en-US" sz="5400" b="1" dirty="0"/>
          </a:p>
        </p:txBody>
      </p:sp>
      <p:sp>
        <p:nvSpPr>
          <p:cNvPr id="5" name="Oval 4"/>
          <p:cNvSpPr/>
          <p:nvPr/>
        </p:nvSpPr>
        <p:spPr>
          <a:xfrm>
            <a:off x="5257800" y="4648200"/>
            <a:ext cx="381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First seen in research pens in CO 1960s</a:t>
            </a:r>
          </a:p>
          <a:p>
            <a:r>
              <a:rPr lang="en-US" dirty="0" smtClean="0"/>
              <a:t>Documented in wild in early 1980s</a:t>
            </a:r>
          </a:p>
          <a:p>
            <a:r>
              <a:rPr lang="en-US" dirty="0" smtClean="0"/>
              <a:t>Until 2000, only </a:t>
            </a:r>
            <a:r>
              <a:rPr lang="en-US" dirty="0" smtClean="0"/>
              <a:t>detected in </a:t>
            </a:r>
            <a:r>
              <a:rPr lang="en-US" dirty="0" smtClean="0"/>
              <a:t>CO and WY “endemic area”</a:t>
            </a:r>
          </a:p>
          <a:p>
            <a:pPr marL="0" indent="0">
              <a:buNone/>
            </a:pPr>
            <a:r>
              <a:rPr lang="en-US" dirty="0" smtClean="0"/>
              <a:t>Big unknown:</a:t>
            </a:r>
          </a:p>
          <a:p>
            <a:pPr marL="0" indent="0">
              <a:buNone/>
            </a:pPr>
            <a:r>
              <a:rPr lang="en-US" dirty="0" smtClean="0"/>
              <a:t>What are </a:t>
            </a:r>
          </a:p>
          <a:p>
            <a:pPr marL="0" indent="0">
              <a:buNone/>
            </a:pPr>
            <a:r>
              <a:rPr lang="en-US" dirty="0" smtClean="0"/>
              <a:t>population-level </a:t>
            </a:r>
          </a:p>
          <a:p>
            <a:pPr marL="0" indent="0">
              <a:buNone/>
            </a:pPr>
            <a:r>
              <a:rPr lang="en-US" dirty="0" smtClean="0"/>
              <a:t>effects of CWD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1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Population Effects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Difficult to </a:t>
            </a:r>
            <a:r>
              <a:rPr lang="en-US" sz="3600" dirty="0" smtClean="0"/>
              <a:t>detect</a:t>
            </a:r>
            <a:endParaRPr lang="en-US" sz="3600" dirty="0" smtClean="0"/>
          </a:p>
          <a:p>
            <a:r>
              <a:rPr lang="en-US" sz="3600" dirty="0" smtClean="0"/>
              <a:t>2 approaches</a:t>
            </a:r>
          </a:p>
          <a:p>
            <a:pPr lvl="1"/>
            <a:r>
              <a:rPr lang="en-US" dirty="0" smtClean="0"/>
              <a:t>Measure decline in the population</a:t>
            </a:r>
            <a:endParaRPr lang="en-US" dirty="0"/>
          </a:p>
        </p:txBody>
      </p:sp>
      <p:sp>
        <p:nvSpPr>
          <p:cNvPr id="57" name="Freeform 56"/>
          <p:cNvSpPr/>
          <p:nvPr/>
        </p:nvSpPr>
        <p:spPr>
          <a:xfrm>
            <a:off x="2133600" y="4475258"/>
            <a:ext cx="4849091" cy="2055671"/>
          </a:xfrm>
          <a:custGeom>
            <a:avLst/>
            <a:gdLst>
              <a:gd name="connsiteX0" fmla="*/ 214512 w 4190766"/>
              <a:gd name="connsiteY0" fmla="*/ 83128 h 2052234"/>
              <a:gd name="connsiteX1" fmla="*/ 325348 w 4190766"/>
              <a:gd name="connsiteY1" fmla="*/ 1828800 h 2052234"/>
              <a:gd name="connsiteX2" fmla="*/ 3304076 w 4190766"/>
              <a:gd name="connsiteY2" fmla="*/ 1828800 h 2052234"/>
              <a:gd name="connsiteX3" fmla="*/ 4190766 w 4190766"/>
              <a:gd name="connsiteY3" fmla="*/ 0 h 2052234"/>
              <a:gd name="connsiteX0" fmla="*/ 81837 w 4501437"/>
              <a:gd name="connsiteY0" fmla="*/ 13855 h 2056534"/>
              <a:gd name="connsiteX1" fmla="*/ 636019 w 4501437"/>
              <a:gd name="connsiteY1" fmla="*/ 1828800 h 2056534"/>
              <a:gd name="connsiteX2" fmla="*/ 3614747 w 4501437"/>
              <a:gd name="connsiteY2" fmla="*/ 1828800 h 2056534"/>
              <a:gd name="connsiteX3" fmla="*/ 4501437 w 4501437"/>
              <a:gd name="connsiteY3" fmla="*/ 0 h 2056534"/>
              <a:gd name="connsiteX0" fmla="*/ 0 w 4419600"/>
              <a:gd name="connsiteY0" fmla="*/ 13855 h 2056534"/>
              <a:gd name="connsiteX1" fmla="*/ 554182 w 4419600"/>
              <a:gd name="connsiteY1" fmla="*/ 1828800 h 2056534"/>
              <a:gd name="connsiteX2" fmla="*/ 3532910 w 4419600"/>
              <a:gd name="connsiteY2" fmla="*/ 1828800 h 2056534"/>
              <a:gd name="connsiteX3" fmla="*/ 4419600 w 4419600"/>
              <a:gd name="connsiteY3" fmla="*/ 0 h 2056534"/>
              <a:gd name="connsiteX0" fmla="*/ 0 w 4419600"/>
              <a:gd name="connsiteY0" fmla="*/ 13855 h 2056534"/>
              <a:gd name="connsiteX1" fmla="*/ 554182 w 4419600"/>
              <a:gd name="connsiteY1" fmla="*/ 1828800 h 2056534"/>
              <a:gd name="connsiteX2" fmla="*/ 3532910 w 4419600"/>
              <a:gd name="connsiteY2" fmla="*/ 1828800 h 2056534"/>
              <a:gd name="connsiteX3" fmla="*/ 4419600 w 4419600"/>
              <a:gd name="connsiteY3" fmla="*/ 0 h 2056534"/>
              <a:gd name="connsiteX0" fmla="*/ 0 w 4668982"/>
              <a:gd name="connsiteY0" fmla="*/ 13855 h 2056534"/>
              <a:gd name="connsiteX1" fmla="*/ 803564 w 4668982"/>
              <a:gd name="connsiteY1" fmla="*/ 1828800 h 2056534"/>
              <a:gd name="connsiteX2" fmla="*/ 3782292 w 4668982"/>
              <a:gd name="connsiteY2" fmla="*/ 1828800 h 2056534"/>
              <a:gd name="connsiteX3" fmla="*/ 4668982 w 4668982"/>
              <a:gd name="connsiteY3" fmla="*/ 0 h 2056534"/>
              <a:gd name="connsiteX0" fmla="*/ 0 w 4849091"/>
              <a:gd name="connsiteY0" fmla="*/ 27709 h 2055671"/>
              <a:gd name="connsiteX1" fmla="*/ 983673 w 4849091"/>
              <a:gd name="connsiteY1" fmla="*/ 1828800 h 2055671"/>
              <a:gd name="connsiteX2" fmla="*/ 3962401 w 4849091"/>
              <a:gd name="connsiteY2" fmla="*/ 1828800 h 2055671"/>
              <a:gd name="connsiteX3" fmla="*/ 4849091 w 4849091"/>
              <a:gd name="connsiteY3" fmla="*/ 0 h 2055671"/>
              <a:gd name="connsiteX0" fmla="*/ 0 w 4849091"/>
              <a:gd name="connsiteY0" fmla="*/ 27709 h 2055671"/>
              <a:gd name="connsiteX1" fmla="*/ 983673 w 4849091"/>
              <a:gd name="connsiteY1" fmla="*/ 1828800 h 2055671"/>
              <a:gd name="connsiteX2" fmla="*/ 3962401 w 4849091"/>
              <a:gd name="connsiteY2" fmla="*/ 1828800 h 2055671"/>
              <a:gd name="connsiteX3" fmla="*/ 4849091 w 4849091"/>
              <a:gd name="connsiteY3" fmla="*/ 0 h 2055671"/>
              <a:gd name="connsiteX0" fmla="*/ 0 w 4849091"/>
              <a:gd name="connsiteY0" fmla="*/ 27709 h 2055671"/>
              <a:gd name="connsiteX1" fmla="*/ 983673 w 4849091"/>
              <a:gd name="connsiteY1" fmla="*/ 1828800 h 2055671"/>
              <a:gd name="connsiteX2" fmla="*/ 3962401 w 4849091"/>
              <a:gd name="connsiteY2" fmla="*/ 1828800 h 2055671"/>
              <a:gd name="connsiteX3" fmla="*/ 4849091 w 4849091"/>
              <a:gd name="connsiteY3" fmla="*/ 0 h 205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9091" h="2055671">
                <a:moveTo>
                  <a:pt x="0" y="27709"/>
                </a:moveTo>
                <a:cubicBezTo>
                  <a:pt x="213589" y="921327"/>
                  <a:pt x="323273" y="1528618"/>
                  <a:pt x="983673" y="1828800"/>
                </a:cubicBezTo>
                <a:cubicBezTo>
                  <a:pt x="1644073" y="2128982"/>
                  <a:pt x="3318165" y="2133600"/>
                  <a:pt x="3962401" y="1828800"/>
                </a:cubicBezTo>
                <a:cubicBezTo>
                  <a:pt x="4606637" y="1524000"/>
                  <a:pt x="4581237" y="898236"/>
                  <a:pt x="4849091" y="0"/>
                </a:cubicBezTo>
              </a:path>
            </a:pathLst>
          </a:cu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020292" y="6283277"/>
            <a:ext cx="76200" cy="23379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2182092" y="4688900"/>
            <a:ext cx="4648200" cy="157315"/>
            <a:chOff x="1295400" y="2355046"/>
            <a:chExt cx="5334000" cy="166708"/>
          </a:xfrm>
        </p:grpSpPr>
        <p:sp>
          <p:nvSpPr>
            <p:cNvPr id="61" name="Freeform 60"/>
            <p:cNvSpPr/>
            <p:nvPr/>
          </p:nvSpPr>
          <p:spPr>
            <a:xfrm>
              <a:off x="1295400" y="2355046"/>
              <a:ext cx="1094508" cy="159554"/>
            </a:xfrm>
            <a:custGeom>
              <a:avLst/>
              <a:gdLst>
                <a:gd name="connsiteX0" fmla="*/ 0 w 1205345"/>
                <a:gd name="connsiteY0" fmla="*/ 277166 h 284959"/>
                <a:gd name="connsiteX1" fmla="*/ 346363 w 1205345"/>
                <a:gd name="connsiteY1" fmla="*/ 249457 h 284959"/>
                <a:gd name="connsiteX2" fmla="*/ 526472 w 1205345"/>
                <a:gd name="connsiteY2" fmla="*/ 75 h 284959"/>
                <a:gd name="connsiteX3" fmla="*/ 637309 w 1205345"/>
                <a:gd name="connsiteY3" fmla="*/ 277166 h 284959"/>
                <a:gd name="connsiteX4" fmla="*/ 914400 w 1205345"/>
                <a:gd name="connsiteY4" fmla="*/ 194039 h 284959"/>
                <a:gd name="connsiteX5" fmla="*/ 1011381 w 1205345"/>
                <a:gd name="connsiteY5" fmla="*/ 41639 h 284959"/>
                <a:gd name="connsiteX6" fmla="*/ 1205345 w 1205345"/>
                <a:gd name="connsiteY6" fmla="*/ 277166 h 284959"/>
                <a:gd name="connsiteX0" fmla="*/ 0 w 1205345"/>
                <a:gd name="connsiteY0" fmla="*/ 277166 h 292959"/>
                <a:gd name="connsiteX1" fmla="*/ 346363 w 1205345"/>
                <a:gd name="connsiteY1" fmla="*/ 249457 h 292959"/>
                <a:gd name="connsiteX2" fmla="*/ 526472 w 1205345"/>
                <a:gd name="connsiteY2" fmla="*/ 75 h 292959"/>
                <a:gd name="connsiteX3" fmla="*/ 637309 w 1205345"/>
                <a:gd name="connsiteY3" fmla="*/ 277166 h 292959"/>
                <a:gd name="connsiteX4" fmla="*/ 914400 w 1205345"/>
                <a:gd name="connsiteY4" fmla="*/ 235603 h 292959"/>
                <a:gd name="connsiteX5" fmla="*/ 1011381 w 1205345"/>
                <a:gd name="connsiteY5" fmla="*/ 41639 h 292959"/>
                <a:gd name="connsiteX6" fmla="*/ 1205345 w 1205345"/>
                <a:gd name="connsiteY6" fmla="*/ 277166 h 292959"/>
                <a:gd name="connsiteX0" fmla="*/ 0 w 1205345"/>
                <a:gd name="connsiteY0" fmla="*/ 291114 h 308635"/>
                <a:gd name="connsiteX1" fmla="*/ 346363 w 1205345"/>
                <a:gd name="connsiteY1" fmla="*/ 263405 h 308635"/>
                <a:gd name="connsiteX2" fmla="*/ 526472 w 1205345"/>
                <a:gd name="connsiteY2" fmla="*/ 14023 h 308635"/>
                <a:gd name="connsiteX3" fmla="*/ 637309 w 1205345"/>
                <a:gd name="connsiteY3" fmla="*/ 291114 h 308635"/>
                <a:gd name="connsiteX4" fmla="*/ 914400 w 1205345"/>
                <a:gd name="connsiteY4" fmla="*/ 249551 h 308635"/>
                <a:gd name="connsiteX5" fmla="*/ 1011381 w 1205345"/>
                <a:gd name="connsiteY5" fmla="*/ 169 h 308635"/>
                <a:gd name="connsiteX6" fmla="*/ 1205345 w 1205345"/>
                <a:gd name="connsiteY6" fmla="*/ 291114 h 308635"/>
                <a:gd name="connsiteX0" fmla="*/ 0 w 1025236"/>
                <a:gd name="connsiteY0" fmla="*/ 318823 h 318823"/>
                <a:gd name="connsiteX1" fmla="*/ 166254 w 1025236"/>
                <a:gd name="connsiteY1" fmla="*/ 263405 h 318823"/>
                <a:gd name="connsiteX2" fmla="*/ 346363 w 1025236"/>
                <a:gd name="connsiteY2" fmla="*/ 14023 h 318823"/>
                <a:gd name="connsiteX3" fmla="*/ 457200 w 1025236"/>
                <a:gd name="connsiteY3" fmla="*/ 291114 h 318823"/>
                <a:gd name="connsiteX4" fmla="*/ 734291 w 1025236"/>
                <a:gd name="connsiteY4" fmla="*/ 249551 h 318823"/>
                <a:gd name="connsiteX5" fmla="*/ 831272 w 1025236"/>
                <a:gd name="connsiteY5" fmla="*/ 169 h 318823"/>
                <a:gd name="connsiteX6" fmla="*/ 1025236 w 1025236"/>
                <a:gd name="connsiteY6" fmla="*/ 291114 h 318823"/>
                <a:gd name="connsiteX0" fmla="*/ 0 w 1025236"/>
                <a:gd name="connsiteY0" fmla="*/ 318823 h 318823"/>
                <a:gd name="connsiteX1" fmla="*/ 166254 w 1025236"/>
                <a:gd name="connsiteY1" fmla="*/ 263405 h 318823"/>
                <a:gd name="connsiteX2" fmla="*/ 346363 w 1025236"/>
                <a:gd name="connsiteY2" fmla="*/ 14023 h 318823"/>
                <a:gd name="connsiteX3" fmla="*/ 457200 w 1025236"/>
                <a:gd name="connsiteY3" fmla="*/ 291114 h 318823"/>
                <a:gd name="connsiteX4" fmla="*/ 665018 w 1025236"/>
                <a:gd name="connsiteY4" fmla="*/ 249551 h 318823"/>
                <a:gd name="connsiteX5" fmla="*/ 831272 w 1025236"/>
                <a:gd name="connsiteY5" fmla="*/ 169 h 318823"/>
                <a:gd name="connsiteX6" fmla="*/ 1025236 w 1025236"/>
                <a:gd name="connsiteY6" fmla="*/ 291114 h 318823"/>
                <a:gd name="connsiteX0" fmla="*/ 0 w 1025236"/>
                <a:gd name="connsiteY0" fmla="*/ 318823 h 318823"/>
                <a:gd name="connsiteX1" fmla="*/ 166254 w 1025236"/>
                <a:gd name="connsiteY1" fmla="*/ 263405 h 318823"/>
                <a:gd name="connsiteX2" fmla="*/ 346363 w 1025236"/>
                <a:gd name="connsiteY2" fmla="*/ 14023 h 318823"/>
                <a:gd name="connsiteX3" fmla="*/ 498764 w 1025236"/>
                <a:gd name="connsiteY3" fmla="*/ 291113 h 318823"/>
                <a:gd name="connsiteX4" fmla="*/ 665018 w 1025236"/>
                <a:gd name="connsiteY4" fmla="*/ 249551 h 318823"/>
                <a:gd name="connsiteX5" fmla="*/ 831272 w 1025236"/>
                <a:gd name="connsiteY5" fmla="*/ 169 h 318823"/>
                <a:gd name="connsiteX6" fmla="*/ 1025236 w 1025236"/>
                <a:gd name="connsiteY6" fmla="*/ 291114 h 318823"/>
                <a:gd name="connsiteX0" fmla="*/ 0 w 1025236"/>
                <a:gd name="connsiteY0" fmla="*/ 318823 h 318823"/>
                <a:gd name="connsiteX1" fmla="*/ 166254 w 1025236"/>
                <a:gd name="connsiteY1" fmla="*/ 263405 h 318823"/>
                <a:gd name="connsiteX2" fmla="*/ 346363 w 1025236"/>
                <a:gd name="connsiteY2" fmla="*/ 14023 h 318823"/>
                <a:gd name="connsiteX3" fmla="*/ 498764 w 1025236"/>
                <a:gd name="connsiteY3" fmla="*/ 291113 h 318823"/>
                <a:gd name="connsiteX4" fmla="*/ 665018 w 1025236"/>
                <a:gd name="connsiteY4" fmla="*/ 249551 h 318823"/>
                <a:gd name="connsiteX5" fmla="*/ 831272 w 1025236"/>
                <a:gd name="connsiteY5" fmla="*/ 169 h 318823"/>
                <a:gd name="connsiteX6" fmla="*/ 1025236 w 1025236"/>
                <a:gd name="connsiteY6" fmla="*/ 291114 h 318823"/>
                <a:gd name="connsiteX0" fmla="*/ 0 w 1094508"/>
                <a:gd name="connsiteY0" fmla="*/ 319107 h 319107"/>
                <a:gd name="connsiteX1" fmla="*/ 166254 w 1094508"/>
                <a:gd name="connsiteY1" fmla="*/ 263689 h 319107"/>
                <a:gd name="connsiteX2" fmla="*/ 346363 w 1094508"/>
                <a:gd name="connsiteY2" fmla="*/ 14307 h 319107"/>
                <a:gd name="connsiteX3" fmla="*/ 498764 w 1094508"/>
                <a:gd name="connsiteY3" fmla="*/ 291397 h 319107"/>
                <a:gd name="connsiteX4" fmla="*/ 665018 w 1094508"/>
                <a:gd name="connsiteY4" fmla="*/ 249835 h 319107"/>
                <a:gd name="connsiteX5" fmla="*/ 831272 w 1094508"/>
                <a:gd name="connsiteY5" fmla="*/ 453 h 319107"/>
                <a:gd name="connsiteX6" fmla="*/ 1094508 w 1094508"/>
                <a:gd name="connsiteY6" fmla="*/ 319107 h 319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508" h="319107">
                  <a:moveTo>
                    <a:pt x="0" y="319107"/>
                  </a:moveTo>
                  <a:cubicBezTo>
                    <a:pt x="55418" y="300634"/>
                    <a:pt x="108527" y="314489"/>
                    <a:pt x="166254" y="263689"/>
                  </a:cubicBezTo>
                  <a:cubicBezTo>
                    <a:pt x="223981" y="212889"/>
                    <a:pt x="290945" y="9689"/>
                    <a:pt x="346363" y="14307"/>
                  </a:cubicBezTo>
                  <a:cubicBezTo>
                    <a:pt x="401781" y="18925"/>
                    <a:pt x="445655" y="252142"/>
                    <a:pt x="498764" y="291397"/>
                  </a:cubicBezTo>
                  <a:cubicBezTo>
                    <a:pt x="551873" y="330652"/>
                    <a:pt x="609600" y="298326"/>
                    <a:pt x="665018" y="249835"/>
                  </a:cubicBezTo>
                  <a:cubicBezTo>
                    <a:pt x="720436" y="201344"/>
                    <a:pt x="759690" y="-11092"/>
                    <a:pt x="831272" y="453"/>
                  </a:cubicBezTo>
                  <a:cubicBezTo>
                    <a:pt x="902854" y="11998"/>
                    <a:pt x="966353" y="235980"/>
                    <a:pt x="1094508" y="31910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334492" y="2362200"/>
              <a:ext cx="1094508" cy="159554"/>
            </a:xfrm>
            <a:custGeom>
              <a:avLst/>
              <a:gdLst>
                <a:gd name="connsiteX0" fmla="*/ 0 w 1205345"/>
                <a:gd name="connsiteY0" fmla="*/ 277166 h 284959"/>
                <a:gd name="connsiteX1" fmla="*/ 346363 w 1205345"/>
                <a:gd name="connsiteY1" fmla="*/ 249457 h 284959"/>
                <a:gd name="connsiteX2" fmla="*/ 526472 w 1205345"/>
                <a:gd name="connsiteY2" fmla="*/ 75 h 284959"/>
                <a:gd name="connsiteX3" fmla="*/ 637309 w 1205345"/>
                <a:gd name="connsiteY3" fmla="*/ 277166 h 284959"/>
                <a:gd name="connsiteX4" fmla="*/ 914400 w 1205345"/>
                <a:gd name="connsiteY4" fmla="*/ 194039 h 284959"/>
                <a:gd name="connsiteX5" fmla="*/ 1011381 w 1205345"/>
                <a:gd name="connsiteY5" fmla="*/ 41639 h 284959"/>
                <a:gd name="connsiteX6" fmla="*/ 1205345 w 1205345"/>
                <a:gd name="connsiteY6" fmla="*/ 277166 h 284959"/>
                <a:gd name="connsiteX0" fmla="*/ 0 w 1205345"/>
                <a:gd name="connsiteY0" fmla="*/ 277166 h 292959"/>
                <a:gd name="connsiteX1" fmla="*/ 346363 w 1205345"/>
                <a:gd name="connsiteY1" fmla="*/ 249457 h 292959"/>
                <a:gd name="connsiteX2" fmla="*/ 526472 w 1205345"/>
                <a:gd name="connsiteY2" fmla="*/ 75 h 292959"/>
                <a:gd name="connsiteX3" fmla="*/ 637309 w 1205345"/>
                <a:gd name="connsiteY3" fmla="*/ 277166 h 292959"/>
                <a:gd name="connsiteX4" fmla="*/ 914400 w 1205345"/>
                <a:gd name="connsiteY4" fmla="*/ 235603 h 292959"/>
                <a:gd name="connsiteX5" fmla="*/ 1011381 w 1205345"/>
                <a:gd name="connsiteY5" fmla="*/ 41639 h 292959"/>
                <a:gd name="connsiteX6" fmla="*/ 1205345 w 1205345"/>
                <a:gd name="connsiteY6" fmla="*/ 277166 h 292959"/>
                <a:gd name="connsiteX0" fmla="*/ 0 w 1205345"/>
                <a:gd name="connsiteY0" fmla="*/ 291114 h 308635"/>
                <a:gd name="connsiteX1" fmla="*/ 346363 w 1205345"/>
                <a:gd name="connsiteY1" fmla="*/ 263405 h 308635"/>
                <a:gd name="connsiteX2" fmla="*/ 526472 w 1205345"/>
                <a:gd name="connsiteY2" fmla="*/ 14023 h 308635"/>
                <a:gd name="connsiteX3" fmla="*/ 637309 w 1205345"/>
                <a:gd name="connsiteY3" fmla="*/ 291114 h 308635"/>
                <a:gd name="connsiteX4" fmla="*/ 914400 w 1205345"/>
                <a:gd name="connsiteY4" fmla="*/ 249551 h 308635"/>
                <a:gd name="connsiteX5" fmla="*/ 1011381 w 1205345"/>
                <a:gd name="connsiteY5" fmla="*/ 169 h 308635"/>
                <a:gd name="connsiteX6" fmla="*/ 1205345 w 1205345"/>
                <a:gd name="connsiteY6" fmla="*/ 291114 h 308635"/>
                <a:gd name="connsiteX0" fmla="*/ 0 w 1025236"/>
                <a:gd name="connsiteY0" fmla="*/ 318823 h 318823"/>
                <a:gd name="connsiteX1" fmla="*/ 166254 w 1025236"/>
                <a:gd name="connsiteY1" fmla="*/ 263405 h 318823"/>
                <a:gd name="connsiteX2" fmla="*/ 346363 w 1025236"/>
                <a:gd name="connsiteY2" fmla="*/ 14023 h 318823"/>
                <a:gd name="connsiteX3" fmla="*/ 457200 w 1025236"/>
                <a:gd name="connsiteY3" fmla="*/ 291114 h 318823"/>
                <a:gd name="connsiteX4" fmla="*/ 734291 w 1025236"/>
                <a:gd name="connsiteY4" fmla="*/ 249551 h 318823"/>
                <a:gd name="connsiteX5" fmla="*/ 831272 w 1025236"/>
                <a:gd name="connsiteY5" fmla="*/ 169 h 318823"/>
                <a:gd name="connsiteX6" fmla="*/ 1025236 w 1025236"/>
                <a:gd name="connsiteY6" fmla="*/ 291114 h 318823"/>
                <a:gd name="connsiteX0" fmla="*/ 0 w 1025236"/>
                <a:gd name="connsiteY0" fmla="*/ 318823 h 318823"/>
                <a:gd name="connsiteX1" fmla="*/ 166254 w 1025236"/>
                <a:gd name="connsiteY1" fmla="*/ 263405 h 318823"/>
                <a:gd name="connsiteX2" fmla="*/ 346363 w 1025236"/>
                <a:gd name="connsiteY2" fmla="*/ 14023 h 318823"/>
                <a:gd name="connsiteX3" fmla="*/ 457200 w 1025236"/>
                <a:gd name="connsiteY3" fmla="*/ 291114 h 318823"/>
                <a:gd name="connsiteX4" fmla="*/ 665018 w 1025236"/>
                <a:gd name="connsiteY4" fmla="*/ 249551 h 318823"/>
                <a:gd name="connsiteX5" fmla="*/ 831272 w 1025236"/>
                <a:gd name="connsiteY5" fmla="*/ 169 h 318823"/>
                <a:gd name="connsiteX6" fmla="*/ 1025236 w 1025236"/>
                <a:gd name="connsiteY6" fmla="*/ 291114 h 318823"/>
                <a:gd name="connsiteX0" fmla="*/ 0 w 1025236"/>
                <a:gd name="connsiteY0" fmla="*/ 318823 h 318823"/>
                <a:gd name="connsiteX1" fmla="*/ 166254 w 1025236"/>
                <a:gd name="connsiteY1" fmla="*/ 263405 h 318823"/>
                <a:gd name="connsiteX2" fmla="*/ 346363 w 1025236"/>
                <a:gd name="connsiteY2" fmla="*/ 14023 h 318823"/>
                <a:gd name="connsiteX3" fmla="*/ 498764 w 1025236"/>
                <a:gd name="connsiteY3" fmla="*/ 291113 h 318823"/>
                <a:gd name="connsiteX4" fmla="*/ 665018 w 1025236"/>
                <a:gd name="connsiteY4" fmla="*/ 249551 h 318823"/>
                <a:gd name="connsiteX5" fmla="*/ 831272 w 1025236"/>
                <a:gd name="connsiteY5" fmla="*/ 169 h 318823"/>
                <a:gd name="connsiteX6" fmla="*/ 1025236 w 1025236"/>
                <a:gd name="connsiteY6" fmla="*/ 291114 h 318823"/>
                <a:gd name="connsiteX0" fmla="*/ 0 w 1025236"/>
                <a:gd name="connsiteY0" fmla="*/ 318823 h 318823"/>
                <a:gd name="connsiteX1" fmla="*/ 166254 w 1025236"/>
                <a:gd name="connsiteY1" fmla="*/ 263405 h 318823"/>
                <a:gd name="connsiteX2" fmla="*/ 346363 w 1025236"/>
                <a:gd name="connsiteY2" fmla="*/ 14023 h 318823"/>
                <a:gd name="connsiteX3" fmla="*/ 498764 w 1025236"/>
                <a:gd name="connsiteY3" fmla="*/ 291113 h 318823"/>
                <a:gd name="connsiteX4" fmla="*/ 665018 w 1025236"/>
                <a:gd name="connsiteY4" fmla="*/ 249551 h 318823"/>
                <a:gd name="connsiteX5" fmla="*/ 831272 w 1025236"/>
                <a:gd name="connsiteY5" fmla="*/ 169 h 318823"/>
                <a:gd name="connsiteX6" fmla="*/ 1025236 w 1025236"/>
                <a:gd name="connsiteY6" fmla="*/ 291114 h 318823"/>
                <a:gd name="connsiteX0" fmla="*/ 0 w 1094508"/>
                <a:gd name="connsiteY0" fmla="*/ 319107 h 319107"/>
                <a:gd name="connsiteX1" fmla="*/ 166254 w 1094508"/>
                <a:gd name="connsiteY1" fmla="*/ 263689 h 319107"/>
                <a:gd name="connsiteX2" fmla="*/ 346363 w 1094508"/>
                <a:gd name="connsiteY2" fmla="*/ 14307 h 319107"/>
                <a:gd name="connsiteX3" fmla="*/ 498764 w 1094508"/>
                <a:gd name="connsiteY3" fmla="*/ 291397 h 319107"/>
                <a:gd name="connsiteX4" fmla="*/ 665018 w 1094508"/>
                <a:gd name="connsiteY4" fmla="*/ 249835 h 319107"/>
                <a:gd name="connsiteX5" fmla="*/ 831272 w 1094508"/>
                <a:gd name="connsiteY5" fmla="*/ 453 h 319107"/>
                <a:gd name="connsiteX6" fmla="*/ 1094508 w 1094508"/>
                <a:gd name="connsiteY6" fmla="*/ 319107 h 319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508" h="319107">
                  <a:moveTo>
                    <a:pt x="0" y="319107"/>
                  </a:moveTo>
                  <a:cubicBezTo>
                    <a:pt x="55418" y="300634"/>
                    <a:pt x="108527" y="314489"/>
                    <a:pt x="166254" y="263689"/>
                  </a:cubicBezTo>
                  <a:cubicBezTo>
                    <a:pt x="223981" y="212889"/>
                    <a:pt x="290945" y="9689"/>
                    <a:pt x="346363" y="14307"/>
                  </a:cubicBezTo>
                  <a:cubicBezTo>
                    <a:pt x="401781" y="18925"/>
                    <a:pt x="445655" y="252142"/>
                    <a:pt x="498764" y="291397"/>
                  </a:cubicBezTo>
                  <a:cubicBezTo>
                    <a:pt x="551873" y="330652"/>
                    <a:pt x="609600" y="298326"/>
                    <a:pt x="665018" y="249835"/>
                  </a:cubicBezTo>
                  <a:cubicBezTo>
                    <a:pt x="720436" y="201344"/>
                    <a:pt x="759690" y="-11092"/>
                    <a:pt x="831272" y="453"/>
                  </a:cubicBezTo>
                  <a:cubicBezTo>
                    <a:pt x="902854" y="11998"/>
                    <a:pt x="966353" y="235980"/>
                    <a:pt x="1094508" y="31910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401292" y="2362200"/>
              <a:ext cx="1094508" cy="159554"/>
            </a:xfrm>
            <a:custGeom>
              <a:avLst/>
              <a:gdLst>
                <a:gd name="connsiteX0" fmla="*/ 0 w 1205345"/>
                <a:gd name="connsiteY0" fmla="*/ 277166 h 284959"/>
                <a:gd name="connsiteX1" fmla="*/ 346363 w 1205345"/>
                <a:gd name="connsiteY1" fmla="*/ 249457 h 284959"/>
                <a:gd name="connsiteX2" fmla="*/ 526472 w 1205345"/>
                <a:gd name="connsiteY2" fmla="*/ 75 h 284959"/>
                <a:gd name="connsiteX3" fmla="*/ 637309 w 1205345"/>
                <a:gd name="connsiteY3" fmla="*/ 277166 h 284959"/>
                <a:gd name="connsiteX4" fmla="*/ 914400 w 1205345"/>
                <a:gd name="connsiteY4" fmla="*/ 194039 h 284959"/>
                <a:gd name="connsiteX5" fmla="*/ 1011381 w 1205345"/>
                <a:gd name="connsiteY5" fmla="*/ 41639 h 284959"/>
                <a:gd name="connsiteX6" fmla="*/ 1205345 w 1205345"/>
                <a:gd name="connsiteY6" fmla="*/ 277166 h 284959"/>
                <a:gd name="connsiteX0" fmla="*/ 0 w 1205345"/>
                <a:gd name="connsiteY0" fmla="*/ 277166 h 292959"/>
                <a:gd name="connsiteX1" fmla="*/ 346363 w 1205345"/>
                <a:gd name="connsiteY1" fmla="*/ 249457 h 292959"/>
                <a:gd name="connsiteX2" fmla="*/ 526472 w 1205345"/>
                <a:gd name="connsiteY2" fmla="*/ 75 h 292959"/>
                <a:gd name="connsiteX3" fmla="*/ 637309 w 1205345"/>
                <a:gd name="connsiteY3" fmla="*/ 277166 h 292959"/>
                <a:gd name="connsiteX4" fmla="*/ 914400 w 1205345"/>
                <a:gd name="connsiteY4" fmla="*/ 235603 h 292959"/>
                <a:gd name="connsiteX5" fmla="*/ 1011381 w 1205345"/>
                <a:gd name="connsiteY5" fmla="*/ 41639 h 292959"/>
                <a:gd name="connsiteX6" fmla="*/ 1205345 w 1205345"/>
                <a:gd name="connsiteY6" fmla="*/ 277166 h 292959"/>
                <a:gd name="connsiteX0" fmla="*/ 0 w 1205345"/>
                <a:gd name="connsiteY0" fmla="*/ 291114 h 308635"/>
                <a:gd name="connsiteX1" fmla="*/ 346363 w 1205345"/>
                <a:gd name="connsiteY1" fmla="*/ 263405 h 308635"/>
                <a:gd name="connsiteX2" fmla="*/ 526472 w 1205345"/>
                <a:gd name="connsiteY2" fmla="*/ 14023 h 308635"/>
                <a:gd name="connsiteX3" fmla="*/ 637309 w 1205345"/>
                <a:gd name="connsiteY3" fmla="*/ 291114 h 308635"/>
                <a:gd name="connsiteX4" fmla="*/ 914400 w 1205345"/>
                <a:gd name="connsiteY4" fmla="*/ 249551 h 308635"/>
                <a:gd name="connsiteX5" fmla="*/ 1011381 w 1205345"/>
                <a:gd name="connsiteY5" fmla="*/ 169 h 308635"/>
                <a:gd name="connsiteX6" fmla="*/ 1205345 w 1205345"/>
                <a:gd name="connsiteY6" fmla="*/ 291114 h 308635"/>
                <a:gd name="connsiteX0" fmla="*/ 0 w 1025236"/>
                <a:gd name="connsiteY0" fmla="*/ 318823 h 318823"/>
                <a:gd name="connsiteX1" fmla="*/ 166254 w 1025236"/>
                <a:gd name="connsiteY1" fmla="*/ 263405 h 318823"/>
                <a:gd name="connsiteX2" fmla="*/ 346363 w 1025236"/>
                <a:gd name="connsiteY2" fmla="*/ 14023 h 318823"/>
                <a:gd name="connsiteX3" fmla="*/ 457200 w 1025236"/>
                <a:gd name="connsiteY3" fmla="*/ 291114 h 318823"/>
                <a:gd name="connsiteX4" fmla="*/ 734291 w 1025236"/>
                <a:gd name="connsiteY4" fmla="*/ 249551 h 318823"/>
                <a:gd name="connsiteX5" fmla="*/ 831272 w 1025236"/>
                <a:gd name="connsiteY5" fmla="*/ 169 h 318823"/>
                <a:gd name="connsiteX6" fmla="*/ 1025236 w 1025236"/>
                <a:gd name="connsiteY6" fmla="*/ 291114 h 318823"/>
                <a:gd name="connsiteX0" fmla="*/ 0 w 1025236"/>
                <a:gd name="connsiteY0" fmla="*/ 318823 h 318823"/>
                <a:gd name="connsiteX1" fmla="*/ 166254 w 1025236"/>
                <a:gd name="connsiteY1" fmla="*/ 263405 h 318823"/>
                <a:gd name="connsiteX2" fmla="*/ 346363 w 1025236"/>
                <a:gd name="connsiteY2" fmla="*/ 14023 h 318823"/>
                <a:gd name="connsiteX3" fmla="*/ 457200 w 1025236"/>
                <a:gd name="connsiteY3" fmla="*/ 291114 h 318823"/>
                <a:gd name="connsiteX4" fmla="*/ 665018 w 1025236"/>
                <a:gd name="connsiteY4" fmla="*/ 249551 h 318823"/>
                <a:gd name="connsiteX5" fmla="*/ 831272 w 1025236"/>
                <a:gd name="connsiteY5" fmla="*/ 169 h 318823"/>
                <a:gd name="connsiteX6" fmla="*/ 1025236 w 1025236"/>
                <a:gd name="connsiteY6" fmla="*/ 291114 h 318823"/>
                <a:gd name="connsiteX0" fmla="*/ 0 w 1025236"/>
                <a:gd name="connsiteY0" fmla="*/ 318823 h 318823"/>
                <a:gd name="connsiteX1" fmla="*/ 166254 w 1025236"/>
                <a:gd name="connsiteY1" fmla="*/ 263405 h 318823"/>
                <a:gd name="connsiteX2" fmla="*/ 346363 w 1025236"/>
                <a:gd name="connsiteY2" fmla="*/ 14023 h 318823"/>
                <a:gd name="connsiteX3" fmla="*/ 498764 w 1025236"/>
                <a:gd name="connsiteY3" fmla="*/ 291113 h 318823"/>
                <a:gd name="connsiteX4" fmla="*/ 665018 w 1025236"/>
                <a:gd name="connsiteY4" fmla="*/ 249551 h 318823"/>
                <a:gd name="connsiteX5" fmla="*/ 831272 w 1025236"/>
                <a:gd name="connsiteY5" fmla="*/ 169 h 318823"/>
                <a:gd name="connsiteX6" fmla="*/ 1025236 w 1025236"/>
                <a:gd name="connsiteY6" fmla="*/ 291114 h 318823"/>
                <a:gd name="connsiteX0" fmla="*/ 0 w 1025236"/>
                <a:gd name="connsiteY0" fmla="*/ 318823 h 318823"/>
                <a:gd name="connsiteX1" fmla="*/ 166254 w 1025236"/>
                <a:gd name="connsiteY1" fmla="*/ 263405 h 318823"/>
                <a:gd name="connsiteX2" fmla="*/ 346363 w 1025236"/>
                <a:gd name="connsiteY2" fmla="*/ 14023 h 318823"/>
                <a:gd name="connsiteX3" fmla="*/ 498764 w 1025236"/>
                <a:gd name="connsiteY3" fmla="*/ 291113 h 318823"/>
                <a:gd name="connsiteX4" fmla="*/ 665018 w 1025236"/>
                <a:gd name="connsiteY4" fmla="*/ 249551 h 318823"/>
                <a:gd name="connsiteX5" fmla="*/ 831272 w 1025236"/>
                <a:gd name="connsiteY5" fmla="*/ 169 h 318823"/>
                <a:gd name="connsiteX6" fmla="*/ 1025236 w 1025236"/>
                <a:gd name="connsiteY6" fmla="*/ 291114 h 318823"/>
                <a:gd name="connsiteX0" fmla="*/ 0 w 1094508"/>
                <a:gd name="connsiteY0" fmla="*/ 319107 h 319107"/>
                <a:gd name="connsiteX1" fmla="*/ 166254 w 1094508"/>
                <a:gd name="connsiteY1" fmla="*/ 263689 h 319107"/>
                <a:gd name="connsiteX2" fmla="*/ 346363 w 1094508"/>
                <a:gd name="connsiteY2" fmla="*/ 14307 h 319107"/>
                <a:gd name="connsiteX3" fmla="*/ 498764 w 1094508"/>
                <a:gd name="connsiteY3" fmla="*/ 291397 h 319107"/>
                <a:gd name="connsiteX4" fmla="*/ 665018 w 1094508"/>
                <a:gd name="connsiteY4" fmla="*/ 249835 h 319107"/>
                <a:gd name="connsiteX5" fmla="*/ 831272 w 1094508"/>
                <a:gd name="connsiteY5" fmla="*/ 453 h 319107"/>
                <a:gd name="connsiteX6" fmla="*/ 1094508 w 1094508"/>
                <a:gd name="connsiteY6" fmla="*/ 319107 h 319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508" h="319107">
                  <a:moveTo>
                    <a:pt x="0" y="319107"/>
                  </a:moveTo>
                  <a:cubicBezTo>
                    <a:pt x="55418" y="300634"/>
                    <a:pt x="108527" y="314489"/>
                    <a:pt x="166254" y="263689"/>
                  </a:cubicBezTo>
                  <a:cubicBezTo>
                    <a:pt x="223981" y="212889"/>
                    <a:pt x="290945" y="9689"/>
                    <a:pt x="346363" y="14307"/>
                  </a:cubicBezTo>
                  <a:cubicBezTo>
                    <a:pt x="401781" y="18925"/>
                    <a:pt x="445655" y="252142"/>
                    <a:pt x="498764" y="291397"/>
                  </a:cubicBezTo>
                  <a:cubicBezTo>
                    <a:pt x="551873" y="330652"/>
                    <a:pt x="609600" y="298326"/>
                    <a:pt x="665018" y="249835"/>
                  </a:cubicBezTo>
                  <a:cubicBezTo>
                    <a:pt x="720436" y="201344"/>
                    <a:pt x="759690" y="-11092"/>
                    <a:pt x="831272" y="453"/>
                  </a:cubicBezTo>
                  <a:cubicBezTo>
                    <a:pt x="902854" y="11998"/>
                    <a:pt x="966353" y="235980"/>
                    <a:pt x="1094508" y="31910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4468092" y="2362200"/>
              <a:ext cx="1094508" cy="159554"/>
            </a:xfrm>
            <a:custGeom>
              <a:avLst/>
              <a:gdLst>
                <a:gd name="connsiteX0" fmla="*/ 0 w 1205345"/>
                <a:gd name="connsiteY0" fmla="*/ 277166 h 284959"/>
                <a:gd name="connsiteX1" fmla="*/ 346363 w 1205345"/>
                <a:gd name="connsiteY1" fmla="*/ 249457 h 284959"/>
                <a:gd name="connsiteX2" fmla="*/ 526472 w 1205345"/>
                <a:gd name="connsiteY2" fmla="*/ 75 h 284959"/>
                <a:gd name="connsiteX3" fmla="*/ 637309 w 1205345"/>
                <a:gd name="connsiteY3" fmla="*/ 277166 h 284959"/>
                <a:gd name="connsiteX4" fmla="*/ 914400 w 1205345"/>
                <a:gd name="connsiteY4" fmla="*/ 194039 h 284959"/>
                <a:gd name="connsiteX5" fmla="*/ 1011381 w 1205345"/>
                <a:gd name="connsiteY5" fmla="*/ 41639 h 284959"/>
                <a:gd name="connsiteX6" fmla="*/ 1205345 w 1205345"/>
                <a:gd name="connsiteY6" fmla="*/ 277166 h 284959"/>
                <a:gd name="connsiteX0" fmla="*/ 0 w 1205345"/>
                <a:gd name="connsiteY0" fmla="*/ 277166 h 292959"/>
                <a:gd name="connsiteX1" fmla="*/ 346363 w 1205345"/>
                <a:gd name="connsiteY1" fmla="*/ 249457 h 292959"/>
                <a:gd name="connsiteX2" fmla="*/ 526472 w 1205345"/>
                <a:gd name="connsiteY2" fmla="*/ 75 h 292959"/>
                <a:gd name="connsiteX3" fmla="*/ 637309 w 1205345"/>
                <a:gd name="connsiteY3" fmla="*/ 277166 h 292959"/>
                <a:gd name="connsiteX4" fmla="*/ 914400 w 1205345"/>
                <a:gd name="connsiteY4" fmla="*/ 235603 h 292959"/>
                <a:gd name="connsiteX5" fmla="*/ 1011381 w 1205345"/>
                <a:gd name="connsiteY5" fmla="*/ 41639 h 292959"/>
                <a:gd name="connsiteX6" fmla="*/ 1205345 w 1205345"/>
                <a:gd name="connsiteY6" fmla="*/ 277166 h 292959"/>
                <a:gd name="connsiteX0" fmla="*/ 0 w 1205345"/>
                <a:gd name="connsiteY0" fmla="*/ 291114 h 308635"/>
                <a:gd name="connsiteX1" fmla="*/ 346363 w 1205345"/>
                <a:gd name="connsiteY1" fmla="*/ 263405 h 308635"/>
                <a:gd name="connsiteX2" fmla="*/ 526472 w 1205345"/>
                <a:gd name="connsiteY2" fmla="*/ 14023 h 308635"/>
                <a:gd name="connsiteX3" fmla="*/ 637309 w 1205345"/>
                <a:gd name="connsiteY3" fmla="*/ 291114 h 308635"/>
                <a:gd name="connsiteX4" fmla="*/ 914400 w 1205345"/>
                <a:gd name="connsiteY4" fmla="*/ 249551 h 308635"/>
                <a:gd name="connsiteX5" fmla="*/ 1011381 w 1205345"/>
                <a:gd name="connsiteY5" fmla="*/ 169 h 308635"/>
                <a:gd name="connsiteX6" fmla="*/ 1205345 w 1205345"/>
                <a:gd name="connsiteY6" fmla="*/ 291114 h 308635"/>
                <a:gd name="connsiteX0" fmla="*/ 0 w 1025236"/>
                <a:gd name="connsiteY0" fmla="*/ 318823 h 318823"/>
                <a:gd name="connsiteX1" fmla="*/ 166254 w 1025236"/>
                <a:gd name="connsiteY1" fmla="*/ 263405 h 318823"/>
                <a:gd name="connsiteX2" fmla="*/ 346363 w 1025236"/>
                <a:gd name="connsiteY2" fmla="*/ 14023 h 318823"/>
                <a:gd name="connsiteX3" fmla="*/ 457200 w 1025236"/>
                <a:gd name="connsiteY3" fmla="*/ 291114 h 318823"/>
                <a:gd name="connsiteX4" fmla="*/ 734291 w 1025236"/>
                <a:gd name="connsiteY4" fmla="*/ 249551 h 318823"/>
                <a:gd name="connsiteX5" fmla="*/ 831272 w 1025236"/>
                <a:gd name="connsiteY5" fmla="*/ 169 h 318823"/>
                <a:gd name="connsiteX6" fmla="*/ 1025236 w 1025236"/>
                <a:gd name="connsiteY6" fmla="*/ 291114 h 318823"/>
                <a:gd name="connsiteX0" fmla="*/ 0 w 1025236"/>
                <a:gd name="connsiteY0" fmla="*/ 318823 h 318823"/>
                <a:gd name="connsiteX1" fmla="*/ 166254 w 1025236"/>
                <a:gd name="connsiteY1" fmla="*/ 263405 h 318823"/>
                <a:gd name="connsiteX2" fmla="*/ 346363 w 1025236"/>
                <a:gd name="connsiteY2" fmla="*/ 14023 h 318823"/>
                <a:gd name="connsiteX3" fmla="*/ 457200 w 1025236"/>
                <a:gd name="connsiteY3" fmla="*/ 291114 h 318823"/>
                <a:gd name="connsiteX4" fmla="*/ 665018 w 1025236"/>
                <a:gd name="connsiteY4" fmla="*/ 249551 h 318823"/>
                <a:gd name="connsiteX5" fmla="*/ 831272 w 1025236"/>
                <a:gd name="connsiteY5" fmla="*/ 169 h 318823"/>
                <a:gd name="connsiteX6" fmla="*/ 1025236 w 1025236"/>
                <a:gd name="connsiteY6" fmla="*/ 291114 h 318823"/>
                <a:gd name="connsiteX0" fmla="*/ 0 w 1025236"/>
                <a:gd name="connsiteY0" fmla="*/ 318823 h 318823"/>
                <a:gd name="connsiteX1" fmla="*/ 166254 w 1025236"/>
                <a:gd name="connsiteY1" fmla="*/ 263405 h 318823"/>
                <a:gd name="connsiteX2" fmla="*/ 346363 w 1025236"/>
                <a:gd name="connsiteY2" fmla="*/ 14023 h 318823"/>
                <a:gd name="connsiteX3" fmla="*/ 498764 w 1025236"/>
                <a:gd name="connsiteY3" fmla="*/ 291113 h 318823"/>
                <a:gd name="connsiteX4" fmla="*/ 665018 w 1025236"/>
                <a:gd name="connsiteY4" fmla="*/ 249551 h 318823"/>
                <a:gd name="connsiteX5" fmla="*/ 831272 w 1025236"/>
                <a:gd name="connsiteY5" fmla="*/ 169 h 318823"/>
                <a:gd name="connsiteX6" fmla="*/ 1025236 w 1025236"/>
                <a:gd name="connsiteY6" fmla="*/ 291114 h 318823"/>
                <a:gd name="connsiteX0" fmla="*/ 0 w 1025236"/>
                <a:gd name="connsiteY0" fmla="*/ 318823 h 318823"/>
                <a:gd name="connsiteX1" fmla="*/ 166254 w 1025236"/>
                <a:gd name="connsiteY1" fmla="*/ 263405 h 318823"/>
                <a:gd name="connsiteX2" fmla="*/ 346363 w 1025236"/>
                <a:gd name="connsiteY2" fmla="*/ 14023 h 318823"/>
                <a:gd name="connsiteX3" fmla="*/ 498764 w 1025236"/>
                <a:gd name="connsiteY3" fmla="*/ 291113 h 318823"/>
                <a:gd name="connsiteX4" fmla="*/ 665018 w 1025236"/>
                <a:gd name="connsiteY4" fmla="*/ 249551 h 318823"/>
                <a:gd name="connsiteX5" fmla="*/ 831272 w 1025236"/>
                <a:gd name="connsiteY5" fmla="*/ 169 h 318823"/>
                <a:gd name="connsiteX6" fmla="*/ 1025236 w 1025236"/>
                <a:gd name="connsiteY6" fmla="*/ 291114 h 318823"/>
                <a:gd name="connsiteX0" fmla="*/ 0 w 1094508"/>
                <a:gd name="connsiteY0" fmla="*/ 319107 h 319107"/>
                <a:gd name="connsiteX1" fmla="*/ 166254 w 1094508"/>
                <a:gd name="connsiteY1" fmla="*/ 263689 h 319107"/>
                <a:gd name="connsiteX2" fmla="*/ 346363 w 1094508"/>
                <a:gd name="connsiteY2" fmla="*/ 14307 h 319107"/>
                <a:gd name="connsiteX3" fmla="*/ 498764 w 1094508"/>
                <a:gd name="connsiteY3" fmla="*/ 291397 h 319107"/>
                <a:gd name="connsiteX4" fmla="*/ 665018 w 1094508"/>
                <a:gd name="connsiteY4" fmla="*/ 249835 h 319107"/>
                <a:gd name="connsiteX5" fmla="*/ 831272 w 1094508"/>
                <a:gd name="connsiteY5" fmla="*/ 453 h 319107"/>
                <a:gd name="connsiteX6" fmla="*/ 1094508 w 1094508"/>
                <a:gd name="connsiteY6" fmla="*/ 319107 h 319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508" h="319107">
                  <a:moveTo>
                    <a:pt x="0" y="319107"/>
                  </a:moveTo>
                  <a:cubicBezTo>
                    <a:pt x="55418" y="300634"/>
                    <a:pt x="108527" y="314489"/>
                    <a:pt x="166254" y="263689"/>
                  </a:cubicBezTo>
                  <a:cubicBezTo>
                    <a:pt x="223981" y="212889"/>
                    <a:pt x="290945" y="9689"/>
                    <a:pt x="346363" y="14307"/>
                  </a:cubicBezTo>
                  <a:cubicBezTo>
                    <a:pt x="401781" y="18925"/>
                    <a:pt x="445655" y="252142"/>
                    <a:pt x="498764" y="291397"/>
                  </a:cubicBezTo>
                  <a:cubicBezTo>
                    <a:pt x="551873" y="330652"/>
                    <a:pt x="609600" y="298326"/>
                    <a:pt x="665018" y="249835"/>
                  </a:cubicBezTo>
                  <a:cubicBezTo>
                    <a:pt x="720436" y="201344"/>
                    <a:pt x="759690" y="-11092"/>
                    <a:pt x="831272" y="453"/>
                  </a:cubicBezTo>
                  <a:cubicBezTo>
                    <a:pt x="902854" y="11998"/>
                    <a:pt x="966353" y="235980"/>
                    <a:pt x="1094508" y="31910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534892" y="2362200"/>
              <a:ext cx="1094508" cy="159554"/>
            </a:xfrm>
            <a:custGeom>
              <a:avLst/>
              <a:gdLst>
                <a:gd name="connsiteX0" fmla="*/ 0 w 1205345"/>
                <a:gd name="connsiteY0" fmla="*/ 277166 h 284959"/>
                <a:gd name="connsiteX1" fmla="*/ 346363 w 1205345"/>
                <a:gd name="connsiteY1" fmla="*/ 249457 h 284959"/>
                <a:gd name="connsiteX2" fmla="*/ 526472 w 1205345"/>
                <a:gd name="connsiteY2" fmla="*/ 75 h 284959"/>
                <a:gd name="connsiteX3" fmla="*/ 637309 w 1205345"/>
                <a:gd name="connsiteY3" fmla="*/ 277166 h 284959"/>
                <a:gd name="connsiteX4" fmla="*/ 914400 w 1205345"/>
                <a:gd name="connsiteY4" fmla="*/ 194039 h 284959"/>
                <a:gd name="connsiteX5" fmla="*/ 1011381 w 1205345"/>
                <a:gd name="connsiteY5" fmla="*/ 41639 h 284959"/>
                <a:gd name="connsiteX6" fmla="*/ 1205345 w 1205345"/>
                <a:gd name="connsiteY6" fmla="*/ 277166 h 284959"/>
                <a:gd name="connsiteX0" fmla="*/ 0 w 1205345"/>
                <a:gd name="connsiteY0" fmla="*/ 277166 h 292959"/>
                <a:gd name="connsiteX1" fmla="*/ 346363 w 1205345"/>
                <a:gd name="connsiteY1" fmla="*/ 249457 h 292959"/>
                <a:gd name="connsiteX2" fmla="*/ 526472 w 1205345"/>
                <a:gd name="connsiteY2" fmla="*/ 75 h 292959"/>
                <a:gd name="connsiteX3" fmla="*/ 637309 w 1205345"/>
                <a:gd name="connsiteY3" fmla="*/ 277166 h 292959"/>
                <a:gd name="connsiteX4" fmla="*/ 914400 w 1205345"/>
                <a:gd name="connsiteY4" fmla="*/ 235603 h 292959"/>
                <a:gd name="connsiteX5" fmla="*/ 1011381 w 1205345"/>
                <a:gd name="connsiteY5" fmla="*/ 41639 h 292959"/>
                <a:gd name="connsiteX6" fmla="*/ 1205345 w 1205345"/>
                <a:gd name="connsiteY6" fmla="*/ 277166 h 292959"/>
                <a:gd name="connsiteX0" fmla="*/ 0 w 1205345"/>
                <a:gd name="connsiteY0" fmla="*/ 291114 h 308635"/>
                <a:gd name="connsiteX1" fmla="*/ 346363 w 1205345"/>
                <a:gd name="connsiteY1" fmla="*/ 263405 h 308635"/>
                <a:gd name="connsiteX2" fmla="*/ 526472 w 1205345"/>
                <a:gd name="connsiteY2" fmla="*/ 14023 h 308635"/>
                <a:gd name="connsiteX3" fmla="*/ 637309 w 1205345"/>
                <a:gd name="connsiteY3" fmla="*/ 291114 h 308635"/>
                <a:gd name="connsiteX4" fmla="*/ 914400 w 1205345"/>
                <a:gd name="connsiteY4" fmla="*/ 249551 h 308635"/>
                <a:gd name="connsiteX5" fmla="*/ 1011381 w 1205345"/>
                <a:gd name="connsiteY5" fmla="*/ 169 h 308635"/>
                <a:gd name="connsiteX6" fmla="*/ 1205345 w 1205345"/>
                <a:gd name="connsiteY6" fmla="*/ 291114 h 308635"/>
                <a:gd name="connsiteX0" fmla="*/ 0 w 1025236"/>
                <a:gd name="connsiteY0" fmla="*/ 318823 h 318823"/>
                <a:gd name="connsiteX1" fmla="*/ 166254 w 1025236"/>
                <a:gd name="connsiteY1" fmla="*/ 263405 h 318823"/>
                <a:gd name="connsiteX2" fmla="*/ 346363 w 1025236"/>
                <a:gd name="connsiteY2" fmla="*/ 14023 h 318823"/>
                <a:gd name="connsiteX3" fmla="*/ 457200 w 1025236"/>
                <a:gd name="connsiteY3" fmla="*/ 291114 h 318823"/>
                <a:gd name="connsiteX4" fmla="*/ 734291 w 1025236"/>
                <a:gd name="connsiteY4" fmla="*/ 249551 h 318823"/>
                <a:gd name="connsiteX5" fmla="*/ 831272 w 1025236"/>
                <a:gd name="connsiteY5" fmla="*/ 169 h 318823"/>
                <a:gd name="connsiteX6" fmla="*/ 1025236 w 1025236"/>
                <a:gd name="connsiteY6" fmla="*/ 291114 h 318823"/>
                <a:gd name="connsiteX0" fmla="*/ 0 w 1025236"/>
                <a:gd name="connsiteY0" fmla="*/ 318823 h 318823"/>
                <a:gd name="connsiteX1" fmla="*/ 166254 w 1025236"/>
                <a:gd name="connsiteY1" fmla="*/ 263405 h 318823"/>
                <a:gd name="connsiteX2" fmla="*/ 346363 w 1025236"/>
                <a:gd name="connsiteY2" fmla="*/ 14023 h 318823"/>
                <a:gd name="connsiteX3" fmla="*/ 457200 w 1025236"/>
                <a:gd name="connsiteY3" fmla="*/ 291114 h 318823"/>
                <a:gd name="connsiteX4" fmla="*/ 665018 w 1025236"/>
                <a:gd name="connsiteY4" fmla="*/ 249551 h 318823"/>
                <a:gd name="connsiteX5" fmla="*/ 831272 w 1025236"/>
                <a:gd name="connsiteY5" fmla="*/ 169 h 318823"/>
                <a:gd name="connsiteX6" fmla="*/ 1025236 w 1025236"/>
                <a:gd name="connsiteY6" fmla="*/ 291114 h 318823"/>
                <a:gd name="connsiteX0" fmla="*/ 0 w 1025236"/>
                <a:gd name="connsiteY0" fmla="*/ 318823 h 318823"/>
                <a:gd name="connsiteX1" fmla="*/ 166254 w 1025236"/>
                <a:gd name="connsiteY1" fmla="*/ 263405 h 318823"/>
                <a:gd name="connsiteX2" fmla="*/ 346363 w 1025236"/>
                <a:gd name="connsiteY2" fmla="*/ 14023 h 318823"/>
                <a:gd name="connsiteX3" fmla="*/ 498764 w 1025236"/>
                <a:gd name="connsiteY3" fmla="*/ 291113 h 318823"/>
                <a:gd name="connsiteX4" fmla="*/ 665018 w 1025236"/>
                <a:gd name="connsiteY4" fmla="*/ 249551 h 318823"/>
                <a:gd name="connsiteX5" fmla="*/ 831272 w 1025236"/>
                <a:gd name="connsiteY5" fmla="*/ 169 h 318823"/>
                <a:gd name="connsiteX6" fmla="*/ 1025236 w 1025236"/>
                <a:gd name="connsiteY6" fmla="*/ 291114 h 318823"/>
                <a:gd name="connsiteX0" fmla="*/ 0 w 1025236"/>
                <a:gd name="connsiteY0" fmla="*/ 318823 h 318823"/>
                <a:gd name="connsiteX1" fmla="*/ 166254 w 1025236"/>
                <a:gd name="connsiteY1" fmla="*/ 263405 h 318823"/>
                <a:gd name="connsiteX2" fmla="*/ 346363 w 1025236"/>
                <a:gd name="connsiteY2" fmla="*/ 14023 h 318823"/>
                <a:gd name="connsiteX3" fmla="*/ 498764 w 1025236"/>
                <a:gd name="connsiteY3" fmla="*/ 291113 h 318823"/>
                <a:gd name="connsiteX4" fmla="*/ 665018 w 1025236"/>
                <a:gd name="connsiteY4" fmla="*/ 249551 h 318823"/>
                <a:gd name="connsiteX5" fmla="*/ 831272 w 1025236"/>
                <a:gd name="connsiteY5" fmla="*/ 169 h 318823"/>
                <a:gd name="connsiteX6" fmla="*/ 1025236 w 1025236"/>
                <a:gd name="connsiteY6" fmla="*/ 291114 h 318823"/>
                <a:gd name="connsiteX0" fmla="*/ 0 w 1094508"/>
                <a:gd name="connsiteY0" fmla="*/ 319107 h 319107"/>
                <a:gd name="connsiteX1" fmla="*/ 166254 w 1094508"/>
                <a:gd name="connsiteY1" fmla="*/ 263689 h 319107"/>
                <a:gd name="connsiteX2" fmla="*/ 346363 w 1094508"/>
                <a:gd name="connsiteY2" fmla="*/ 14307 h 319107"/>
                <a:gd name="connsiteX3" fmla="*/ 498764 w 1094508"/>
                <a:gd name="connsiteY3" fmla="*/ 291397 h 319107"/>
                <a:gd name="connsiteX4" fmla="*/ 665018 w 1094508"/>
                <a:gd name="connsiteY4" fmla="*/ 249835 h 319107"/>
                <a:gd name="connsiteX5" fmla="*/ 831272 w 1094508"/>
                <a:gd name="connsiteY5" fmla="*/ 453 h 319107"/>
                <a:gd name="connsiteX6" fmla="*/ 1094508 w 1094508"/>
                <a:gd name="connsiteY6" fmla="*/ 319107 h 319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508" h="319107">
                  <a:moveTo>
                    <a:pt x="0" y="319107"/>
                  </a:moveTo>
                  <a:cubicBezTo>
                    <a:pt x="55418" y="300634"/>
                    <a:pt x="108527" y="314489"/>
                    <a:pt x="166254" y="263689"/>
                  </a:cubicBezTo>
                  <a:cubicBezTo>
                    <a:pt x="223981" y="212889"/>
                    <a:pt x="290945" y="9689"/>
                    <a:pt x="346363" y="14307"/>
                  </a:cubicBezTo>
                  <a:cubicBezTo>
                    <a:pt x="401781" y="18925"/>
                    <a:pt x="445655" y="252142"/>
                    <a:pt x="498764" y="291397"/>
                  </a:cubicBezTo>
                  <a:cubicBezTo>
                    <a:pt x="551873" y="330652"/>
                    <a:pt x="609600" y="298326"/>
                    <a:pt x="665018" y="249835"/>
                  </a:cubicBezTo>
                  <a:cubicBezTo>
                    <a:pt x="720436" y="201344"/>
                    <a:pt x="759690" y="-11092"/>
                    <a:pt x="831272" y="453"/>
                  </a:cubicBezTo>
                  <a:cubicBezTo>
                    <a:pt x="902854" y="11998"/>
                    <a:pt x="966353" y="235980"/>
                    <a:pt x="1094508" y="31910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6034951" y="6319403"/>
            <a:ext cx="76200" cy="23379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345452" y="4800600"/>
            <a:ext cx="4428160" cy="477215"/>
            <a:chOff x="1905000" y="4343400"/>
            <a:chExt cx="4428160" cy="477215"/>
          </a:xfrm>
        </p:grpSpPr>
        <p:grpSp>
          <p:nvGrpSpPr>
            <p:cNvPr id="68" name="Group 67"/>
            <p:cNvGrpSpPr/>
            <p:nvPr/>
          </p:nvGrpSpPr>
          <p:grpSpPr>
            <a:xfrm>
              <a:off x="1905000" y="4663300"/>
              <a:ext cx="4428160" cy="157315"/>
              <a:chOff x="1295400" y="2355046"/>
              <a:chExt cx="5334000" cy="166708"/>
            </a:xfrm>
          </p:grpSpPr>
          <p:sp>
            <p:nvSpPr>
              <p:cNvPr id="69" name="Freeform 68"/>
              <p:cNvSpPr/>
              <p:nvPr/>
            </p:nvSpPr>
            <p:spPr>
              <a:xfrm>
                <a:off x="1295400" y="2355046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23344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34012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44680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55348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" name="Straight Arrow Connector 7"/>
            <p:cNvCxnSpPr/>
            <p:nvPr/>
          </p:nvCxnSpPr>
          <p:spPr>
            <a:xfrm>
              <a:off x="2819401" y="4343400"/>
              <a:ext cx="0" cy="457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4107578" y="4356664"/>
              <a:ext cx="0" cy="457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5486400" y="4363415"/>
              <a:ext cx="0" cy="457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3488727" y="4245934"/>
            <a:ext cx="1980650" cy="1188615"/>
            <a:chOff x="3048275" y="3788734"/>
            <a:chExt cx="1980650" cy="1188615"/>
          </a:xfrm>
        </p:grpSpPr>
        <p:grpSp>
          <p:nvGrpSpPr>
            <p:cNvPr id="87" name="Group 86"/>
            <p:cNvGrpSpPr/>
            <p:nvPr/>
          </p:nvGrpSpPr>
          <p:grpSpPr>
            <a:xfrm>
              <a:off x="3048275" y="3788734"/>
              <a:ext cx="152125" cy="1188615"/>
              <a:chOff x="2571125" y="3788734"/>
              <a:chExt cx="152125" cy="1188615"/>
            </a:xfrm>
          </p:grpSpPr>
          <p:cxnSp>
            <p:nvCxnSpPr>
              <p:cNvPr id="77" name="Straight Arrow Connector 76"/>
              <p:cNvCxnSpPr/>
              <p:nvPr/>
            </p:nvCxnSpPr>
            <p:spPr>
              <a:xfrm flipV="1">
                <a:off x="2647134" y="3788734"/>
                <a:ext cx="0" cy="57901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flipV="1">
                <a:off x="2645734" y="4398334"/>
                <a:ext cx="0" cy="57901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2573561" y="3788734"/>
                <a:ext cx="149689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2571125" y="4972950"/>
                <a:ext cx="149689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87"/>
            <p:cNvGrpSpPr/>
            <p:nvPr/>
          </p:nvGrpSpPr>
          <p:grpSpPr>
            <a:xfrm>
              <a:off x="4876800" y="3788734"/>
              <a:ext cx="152125" cy="1188615"/>
              <a:chOff x="2571125" y="3788734"/>
              <a:chExt cx="152125" cy="1188615"/>
            </a:xfrm>
          </p:grpSpPr>
          <p:cxnSp>
            <p:nvCxnSpPr>
              <p:cNvPr id="89" name="Straight Arrow Connector 88"/>
              <p:cNvCxnSpPr/>
              <p:nvPr/>
            </p:nvCxnSpPr>
            <p:spPr>
              <a:xfrm flipV="1">
                <a:off x="2647134" y="3788734"/>
                <a:ext cx="0" cy="57901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/>
              <p:nvPr/>
            </p:nvCxnSpPr>
            <p:spPr>
              <a:xfrm flipV="1">
                <a:off x="2645734" y="4398334"/>
                <a:ext cx="0" cy="57901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2573561" y="3788734"/>
                <a:ext cx="149689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2571125" y="4972950"/>
                <a:ext cx="149689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/>
          <p:nvPr/>
        </p:nvGrpSpPr>
        <p:grpSpPr>
          <a:xfrm>
            <a:off x="6982691" y="4724400"/>
            <a:ext cx="1866903" cy="646331"/>
            <a:chOff x="6982691" y="4724400"/>
            <a:chExt cx="1866903" cy="646331"/>
          </a:xfrm>
        </p:grpSpPr>
        <p:sp>
          <p:nvSpPr>
            <p:cNvPr id="4" name="Right Brace 3"/>
            <p:cNvSpPr/>
            <p:nvPr/>
          </p:nvSpPr>
          <p:spPr>
            <a:xfrm>
              <a:off x="6982691" y="4820615"/>
              <a:ext cx="332509" cy="437185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315200" y="4724400"/>
              <a:ext cx="15343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Cause?</a:t>
              </a:r>
              <a:endParaRPr lang="en-US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7812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243507" y="4705350"/>
            <a:ext cx="2683345" cy="942975"/>
            <a:chOff x="3243507" y="4705350"/>
            <a:chExt cx="2683345" cy="942975"/>
          </a:xfrm>
        </p:grpSpPr>
        <p:cxnSp>
          <p:nvCxnSpPr>
            <p:cNvPr id="79" name="Straight Arrow Connector 78"/>
            <p:cNvCxnSpPr/>
            <p:nvPr/>
          </p:nvCxnSpPr>
          <p:spPr>
            <a:xfrm>
              <a:off x="3259853" y="5180635"/>
              <a:ext cx="0" cy="457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5926852" y="5191125"/>
              <a:ext cx="0" cy="457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H="1" flipV="1">
              <a:off x="5915025" y="4705350"/>
              <a:ext cx="4518" cy="476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H="1" flipV="1">
              <a:off x="3243507" y="4705350"/>
              <a:ext cx="4518" cy="476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220021" y="5953125"/>
            <a:ext cx="1830522" cy="749167"/>
            <a:chOff x="6248596" y="5943600"/>
            <a:chExt cx="1830522" cy="749167"/>
          </a:xfrm>
        </p:grpSpPr>
        <p:grpSp>
          <p:nvGrpSpPr>
            <p:cNvPr id="5" name="Group 4"/>
            <p:cNvGrpSpPr/>
            <p:nvPr/>
          </p:nvGrpSpPr>
          <p:grpSpPr>
            <a:xfrm>
              <a:off x="6248596" y="6191890"/>
              <a:ext cx="725523" cy="500877"/>
              <a:chOff x="6248596" y="6191890"/>
              <a:chExt cx="725523" cy="500877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6595384" y="6363458"/>
                <a:ext cx="378735" cy="329309"/>
                <a:chOff x="5728128" y="4403888"/>
                <a:chExt cx="378735" cy="329309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>
                  <a:off x="5794395" y="4581675"/>
                  <a:ext cx="290019" cy="15152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5735296" y="4520992"/>
                  <a:ext cx="367398" cy="17304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5764608" y="4504435"/>
                  <a:ext cx="336645" cy="13874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5755221" y="4403888"/>
                  <a:ext cx="318498" cy="7886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5728128" y="4433563"/>
                  <a:ext cx="356286" cy="10575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5753279" y="4471644"/>
                  <a:ext cx="353584" cy="12552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Diagonal Stripe 45"/>
              <p:cNvSpPr/>
              <p:nvPr/>
            </p:nvSpPr>
            <p:spPr>
              <a:xfrm rot="20099881" flipH="1">
                <a:off x="6248596" y="6191890"/>
                <a:ext cx="375530" cy="479927"/>
              </a:xfrm>
              <a:prstGeom prst="diagStrip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6705600" y="5943600"/>
              <a:ext cx="13735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Deaths</a:t>
              </a:r>
              <a:endParaRPr lang="en-US" sz="3200" b="1" dirty="0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6074734" y="6320222"/>
            <a:ext cx="76200" cy="23379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Population Effects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Difficult to detect</a:t>
            </a:r>
          </a:p>
          <a:p>
            <a:r>
              <a:rPr lang="en-US" sz="3600" dirty="0" smtClean="0"/>
              <a:t>2 approaches</a:t>
            </a:r>
          </a:p>
          <a:p>
            <a:pPr lvl="1"/>
            <a:r>
              <a:rPr lang="en-US" dirty="0" smtClean="0"/>
              <a:t>Measure decline in the population</a:t>
            </a:r>
          </a:p>
          <a:p>
            <a:pPr lvl="1"/>
            <a:r>
              <a:rPr lang="en-US" dirty="0" smtClean="0"/>
              <a:t>Estimate change from recruitment and death rates</a:t>
            </a:r>
            <a:endParaRPr lang="en-US" dirty="0"/>
          </a:p>
        </p:txBody>
      </p:sp>
      <p:sp>
        <p:nvSpPr>
          <p:cNvPr id="57" name="Freeform 56"/>
          <p:cNvSpPr/>
          <p:nvPr/>
        </p:nvSpPr>
        <p:spPr>
          <a:xfrm>
            <a:off x="2133600" y="4475258"/>
            <a:ext cx="4849091" cy="2055671"/>
          </a:xfrm>
          <a:custGeom>
            <a:avLst/>
            <a:gdLst>
              <a:gd name="connsiteX0" fmla="*/ 214512 w 4190766"/>
              <a:gd name="connsiteY0" fmla="*/ 83128 h 2052234"/>
              <a:gd name="connsiteX1" fmla="*/ 325348 w 4190766"/>
              <a:gd name="connsiteY1" fmla="*/ 1828800 h 2052234"/>
              <a:gd name="connsiteX2" fmla="*/ 3304076 w 4190766"/>
              <a:gd name="connsiteY2" fmla="*/ 1828800 h 2052234"/>
              <a:gd name="connsiteX3" fmla="*/ 4190766 w 4190766"/>
              <a:gd name="connsiteY3" fmla="*/ 0 h 2052234"/>
              <a:gd name="connsiteX0" fmla="*/ 81837 w 4501437"/>
              <a:gd name="connsiteY0" fmla="*/ 13855 h 2056534"/>
              <a:gd name="connsiteX1" fmla="*/ 636019 w 4501437"/>
              <a:gd name="connsiteY1" fmla="*/ 1828800 h 2056534"/>
              <a:gd name="connsiteX2" fmla="*/ 3614747 w 4501437"/>
              <a:gd name="connsiteY2" fmla="*/ 1828800 h 2056534"/>
              <a:gd name="connsiteX3" fmla="*/ 4501437 w 4501437"/>
              <a:gd name="connsiteY3" fmla="*/ 0 h 2056534"/>
              <a:gd name="connsiteX0" fmla="*/ 0 w 4419600"/>
              <a:gd name="connsiteY0" fmla="*/ 13855 h 2056534"/>
              <a:gd name="connsiteX1" fmla="*/ 554182 w 4419600"/>
              <a:gd name="connsiteY1" fmla="*/ 1828800 h 2056534"/>
              <a:gd name="connsiteX2" fmla="*/ 3532910 w 4419600"/>
              <a:gd name="connsiteY2" fmla="*/ 1828800 h 2056534"/>
              <a:gd name="connsiteX3" fmla="*/ 4419600 w 4419600"/>
              <a:gd name="connsiteY3" fmla="*/ 0 h 2056534"/>
              <a:gd name="connsiteX0" fmla="*/ 0 w 4419600"/>
              <a:gd name="connsiteY0" fmla="*/ 13855 h 2056534"/>
              <a:gd name="connsiteX1" fmla="*/ 554182 w 4419600"/>
              <a:gd name="connsiteY1" fmla="*/ 1828800 h 2056534"/>
              <a:gd name="connsiteX2" fmla="*/ 3532910 w 4419600"/>
              <a:gd name="connsiteY2" fmla="*/ 1828800 h 2056534"/>
              <a:gd name="connsiteX3" fmla="*/ 4419600 w 4419600"/>
              <a:gd name="connsiteY3" fmla="*/ 0 h 2056534"/>
              <a:gd name="connsiteX0" fmla="*/ 0 w 4668982"/>
              <a:gd name="connsiteY0" fmla="*/ 13855 h 2056534"/>
              <a:gd name="connsiteX1" fmla="*/ 803564 w 4668982"/>
              <a:gd name="connsiteY1" fmla="*/ 1828800 h 2056534"/>
              <a:gd name="connsiteX2" fmla="*/ 3782292 w 4668982"/>
              <a:gd name="connsiteY2" fmla="*/ 1828800 h 2056534"/>
              <a:gd name="connsiteX3" fmla="*/ 4668982 w 4668982"/>
              <a:gd name="connsiteY3" fmla="*/ 0 h 2056534"/>
              <a:gd name="connsiteX0" fmla="*/ 0 w 4849091"/>
              <a:gd name="connsiteY0" fmla="*/ 27709 h 2055671"/>
              <a:gd name="connsiteX1" fmla="*/ 983673 w 4849091"/>
              <a:gd name="connsiteY1" fmla="*/ 1828800 h 2055671"/>
              <a:gd name="connsiteX2" fmla="*/ 3962401 w 4849091"/>
              <a:gd name="connsiteY2" fmla="*/ 1828800 h 2055671"/>
              <a:gd name="connsiteX3" fmla="*/ 4849091 w 4849091"/>
              <a:gd name="connsiteY3" fmla="*/ 0 h 2055671"/>
              <a:gd name="connsiteX0" fmla="*/ 0 w 4849091"/>
              <a:gd name="connsiteY0" fmla="*/ 27709 h 2055671"/>
              <a:gd name="connsiteX1" fmla="*/ 983673 w 4849091"/>
              <a:gd name="connsiteY1" fmla="*/ 1828800 h 2055671"/>
              <a:gd name="connsiteX2" fmla="*/ 3962401 w 4849091"/>
              <a:gd name="connsiteY2" fmla="*/ 1828800 h 2055671"/>
              <a:gd name="connsiteX3" fmla="*/ 4849091 w 4849091"/>
              <a:gd name="connsiteY3" fmla="*/ 0 h 2055671"/>
              <a:gd name="connsiteX0" fmla="*/ 0 w 4849091"/>
              <a:gd name="connsiteY0" fmla="*/ 27709 h 2055671"/>
              <a:gd name="connsiteX1" fmla="*/ 983673 w 4849091"/>
              <a:gd name="connsiteY1" fmla="*/ 1828800 h 2055671"/>
              <a:gd name="connsiteX2" fmla="*/ 3962401 w 4849091"/>
              <a:gd name="connsiteY2" fmla="*/ 1828800 h 2055671"/>
              <a:gd name="connsiteX3" fmla="*/ 4849091 w 4849091"/>
              <a:gd name="connsiteY3" fmla="*/ 0 h 205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9091" h="2055671">
                <a:moveTo>
                  <a:pt x="0" y="27709"/>
                </a:moveTo>
                <a:cubicBezTo>
                  <a:pt x="213589" y="921327"/>
                  <a:pt x="323273" y="1528618"/>
                  <a:pt x="983673" y="1828800"/>
                </a:cubicBezTo>
                <a:cubicBezTo>
                  <a:pt x="1644073" y="2128982"/>
                  <a:pt x="3318165" y="2133600"/>
                  <a:pt x="3962401" y="1828800"/>
                </a:cubicBezTo>
                <a:cubicBezTo>
                  <a:pt x="4606637" y="1524000"/>
                  <a:pt x="4581237" y="898236"/>
                  <a:pt x="4849091" y="0"/>
                </a:cubicBezTo>
              </a:path>
            </a:pathLst>
          </a:cu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020292" y="6283277"/>
            <a:ext cx="76200" cy="23379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2313708" y="5024285"/>
            <a:ext cx="4468092" cy="157315"/>
            <a:chOff x="1295400" y="2355046"/>
            <a:chExt cx="5334000" cy="166708"/>
          </a:xfrm>
        </p:grpSpPr>
        <p:sp>
          <p:nvSpPr>
            <p:cNvPr id="61" name="Freeform 60"/>
            <p:cNvSpPr/>
            <p:nvPr/>
          </p:nvSpPr>
          <p:spPr>
            <a:xfrm>
              <a:off x="1295400" y="2355046"/>
              <a:ext cx="1094508" cy="159554"/>
            </a:xfrm>
            <a:custGeom>
              <a:avLst/>
              <a:gdLst>
                <a:gd name="connsiteX0" fmla="*/ 0 w 1205345"/>
                <a:gd name="connsiteY0" fmla="*/ 277166 h 284959"/>
                <a:gd name="connsiteX1" fmla="*/ 346363 w 1205345"/>
                <a:gd name="connsiteY1" fmla="*/ 249457 h 284959"/>
                <a:gd name="connsiteX2" fmla="*/ 526472 w 1205345"/>
                <a:gd name="connsiteY2" fmla="*/ 75 h 284959"/>
                <a:gd name="connsiteX3" fmla="*/ 637309 w 1205345"/>
                <a:gd name="connsiteY3" fmla="*/ 277166 h 284959"/>
                <a:gd name="connsiteX4" fmla="*/ 914400 w 1205345"/>
                <a:gd name="connsiteY4" fmla="*/ 194039 h 284959"/>
                <a:gd name="connsiteX5" fmla="*/ 1011381 w 1205345"/>
                <a:gd name="connsiteY5" fmla="*/ 41639 h 284959"/>
                <a:gd name="connsiteX6" fmla="*/ 1205345 w 1205345"/>
                <a:gd name="connsiteY6" fmla="*/ 277166 h 284959"/>
                <a:gd name="connsiteX0" fmla="*/ 0 w 1205345"/>
                <a:gd name="connsiteY0" fmla="*/ 277166 h 292959"/>
                <a:gd name="connsiteX1" fmla="*/ 346363 w 1205345"/>
                <a:gd name="connsiteY1" fmla="*/ 249457 h 292959"/>
                <a:gd name="connsiteX2" fmla="*/ 526472 w 1205345"/>
                <a:gd name="connsiteY2" fmla="*/ 75 h 292959"/>
                <a:gd name="connsiteX3" fmla="*/ 637309 w 1205345"/>
                <a:gd name="connsiteY3" fmla="*/ 277166 h 292959"/>
                <a:gd name="connsiteX4" fmla="*/ 914400 w 1205345"/>
                <a:gd name="connsiteY4" fmla="*/ 235603 h 292959"/>
                <a:gd name="connsiteX5" fmla="*/ 1011381 w 1205345"/>
                <a:gd name="connsiteY5" fmla="*/ 41639 h 292959"/>
                <a:gd name="connsiteX6" fmla="*/ 1205345 w 1205345"/>
                <a:gd name="connsiteY6" fmla="*/ 277166 h 292959"/>
                <a:gd name="connsiteX0" fmla="*/ 0 w 1205345"/>
                <a:gd name="connsiteY0" fmla="*/ 291114 h 308635"/>
                <a:gd name="connsiteX1" fmla="*/ 346363 w 1205345"/>
                <a:gd name="connsiteY1" fmla="*/ 263405 h 308635"/>
                <a:gd name="connsiteX2" fmla="*/ 526472 w 1205345"/>
                <a:gd name="connsiteY2" fmla="*/ 14023 h 308635"/>
                <a:gd name="connsiteX3" fmla="*/ 637309 w 1205345"/>
                <a:gd name="connsiteY3" fmla="*/ 291114 h 308635"/>
                <a:gd name="connsiteX4" fmla="*/ 914400 w 1205345"/>
                <a:gd name="connsiteY4" fmla="*/ 249551 h 308635"/>
                <a:gd name="connsiteX5" fmla="*/ 1011381 w 1205345"/>
                <a:gd name="connsiteY5" fmla="*/ 169 h 308635"/>
                <a:gd name="connsiteX6" fmla="*/ 1205345 w 1205345"/>
                <a:gd name="connsiteY6" fmla="*/ 291114 h 308635"/>
                <a:gd name="connsiteX0" fmla="*/ 0 w 1025236"/>
                <a:gd name="connsiteY0" fmla="*/ 318823 h 318823"/>
                <a:gd name="connsiteX1" fmla="*/ 166254 w 1025236"/>
                <a:gd name="connsiteY1" fmla="*/ 263405 h 318823"/>
                <a:gd name="connsiteX2" fmla="*/ 346363 w 1025236"/>
                <a:gd name="connsiteY2" fmla="*/ 14023 h 318823"/>
                <a:gd name="connsiteX3" fmla="*/ 457200 w 1025236"/>
                <a:gd name="connsiteY3" fmla="*/ 291114 h 318823"/>
                <a:gd name="connsiteX4" fmla="*/ 734291 w 1025236"/>
                <a:gd name="connsiteY4" fmla="*/ 249551 h 318823"/>
                <a:gd name="connsiteX5" fmla="*/ 831272 w 1025236"/>
                <a:gd name="connsiteY5" fmla="*/ 169 h 318823"/>
                <a:gd name="connsiteX6" fmla="*/ 1025236 w 1025236"/>
                <a:gd name="connsiteY6" fmla="*/ 291114 h 318823"/>
                <a:gd name="connsiteX0" fmla="*/ 0 w 1025236"/>
                <a:gd name="connsiteY0" fmla="*/ 318823 h 318823"/>
                <a:gd name="connsiteX1" fmla="*/ 166254 w 1025236"/>
                <a:gd name="connsiteY1" fmla="*/ 263405 h 318823"/>
                <a:gd name="connsiteX2" fmla="*/ 346363 w 1025236"/>
                <a:gd name="connsiteY2" fmla="*/ 14023 h 318823"/>
                <a:gd name="connsiteX3" fmla="*/ 457200 w 1025236"/>
                <a:gd name="connsiteY3" fmla="*/ 291114 h 318823"/>
                <a:gd name="connsiteX4" fmla="*/ 665018 w 1025236"/>
                <a:gd name="connsiteY4" fmla="*/ 249551 h 318823"/>
                <a:gd name="connsiteX5" fmla="*/ 831272 w 1025236"/>
                <a:gd name="connsiteY5" fmla="*/ 169 h 318823"/>
                <a:gd name="connsiteX6" fmla="*/ 1025236 w 1025236"/>
                <a:gd name="connsiteY6" fmla="*/ 291114 h 318823"/>
                <a:gd name="connsiteX0" fmla="*/ 0 w 1025236"/>
                <a:gd name="connsiteY0" fmla="*/ 318823 h 318823"/>
                <a:gd name="connsiteX1" fmla="*/ 166254 w 1025236"/>
                <a:gd name="connsiteY1" fmla="*/ 263405 h 318823"/>
                <a:gd name="connsiteX2" fmla="*/ 346363 w 1025236"/>
                <a:gd name="connsiteY2" fmla="*/ 14023 h 318823"/>
                <a:gd name="connsiteX3" fmla="*/ 498764 w 1025236"/>
                <a:gd name="connsiteY3" fmla="*/ 291113 h 318823"/>
                <a:gd name="connsiteX4" fmla="*/ 665018 w 1025236"/>
                <a:gd name="connsiteY4" fmla="*/ 249551 h 318823"/>
                <a:gd name="connsiteX5" fmla="*/ 831272 w 1025236"/>
                <a:gd name="connsiteY5" fmla="*/ 169 h 318823"/>
                <a:gd name="connsiteX6" fmla="*/ 1025236 w 1025236"/>
                <a:gd name="connsiteY6" fmla="*/ 291114 h 318823"/>
                <a:gd name="connsiteX0" fmla="*/ 0 w 1025236"/>
                <a:gd name="connsiteY0" fmla="*/ 318823 h 318823"/>
                <a:gd name="connsiteX1" fmla="*/ 166254 w 1025236"/>
                <a:gd name="connsiteY1" fmla="*/ 263405 h 318823"/>
                <a:gd name="connsiteX2" fmla="*/ 346363 w 1025236"/>
                <a:gd name="connsiteY2" fmla="*/ 14023 h 318823"/>
                <a:gd name="connsiteX3" fmla="*/ 498764 w 1025236"/>
                <a:gd name="connsiteY3" fmla="*/ 291113 h 318823"/>
                <a:gd name="connsiteX4" fmla="*/ 665018 w 1025236"/>
                <a:gd name="connsiteY4" fmla="*/ 249551 h 318823"/>
                <a:gd name="connsiteX5" fmla="*/ 831272 w 1025236"/>
                <a:gd name="connsiteY5" fmla="*/ 169 h 318823"/>
                <a:gd name="connsiteX6" fmla="*/ 1025236 w 1025236"/>
                <a:gd name="connsiteY6" fmla="*/ 291114 h 318823"/>
                <a:gd name="connsiteX0" fmla="*/ 0 w 1094508"/>
                <a:gd name="connsiteY0" fmla="*/ 319107 h 319107"/>
                <a:gd name="connsiteX1" fmla="*/ 166254 w 1094508"/>
                <a:gd name="connsiteY1" fmla="*/ 263689 h 319107"/>
                <a:gd name="connsiteX2" fmla="*/ 346363 w 1094508"/>
                <a:gd name="connsiteY2" fmla="*/ 14307 h 319107"/>
                <a:gd name="connsiteX3" fmla="*/ 498764 w 1094508"/>
                <a:gd name="connsiteY3" fmla="*/ 291397 h 319107"/>
                <a:gd name="connsiteX4" fmla="*/ 665018 w 1094508"/>
                <a:gd name="connsiteY4" fmla="*/ 249835 h 319107"/>
                <a:gd name="connsiteX5" fmla="*/ 831272 w 1094508"/>
                <a:gd name="connsiteY5" fmla="*/ 453 h 319107"/>
                <a:gd name="connsiteX6" fmla="*/ 1094508 w 1094508"/>
                <a:gd name="connsiteY6" fmla="*/ 319107 h 319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508" h="319107">
                  <a:moveTo>
                    <a:pt x="0" y="319107"/>
                  </a:moveTo>
                  <a:cubicBezTo>
                    <a:pt x="55418" y="300634"/>
                    <a:pt x="108527" y="314489"/>
                    <a:pt x="166254" y="263689"/>
                  </a:cubicBezTo>
                  <a:cubicBezTo>
                    <a:pt x="223981" y="212889"/>
                    <a:pt x="290945" y="9689"/>
                    <a:pt x="346363" y="14307"/>
                  </a:cubicBezTo>
                  <a:cubicBezTo>
                    <a:pt x="401781" y="18925"/>
                    <a:pt x="445655" y="252142"/>
                    <a:pt x="498764" y="291397"/>
                  </a:cubicBezTo>
                  <a:cubicBezTo>
                    <a:pt x="551873" y="330652"/>
                    <a:pt x="609600" y="298326"/>
                    <a:pt x="665018" y="249835"/>
                  </a:cubicBezTo>
                  <a:cubicBezTo>
                    <a:pt x="720436" y="201344"/>
                    <a:pt x="759690" y="-11092"/>
                    <a:pt x="831272" y="453"/>
                  </a:cubicBezTo>
                  <a:cubicBezTo>
                    <a:pt x="902854" y="11998"/>
                    <a:pt x="966353" y="235980"/>
                    <a:pt x="1094508" y="31910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334492" y="2362200"/>
              <a:ext cx="1094508" cy="159554"/>
            </a:xfrm>
            <a:custGeom>
              <a:avLst/>
              <a:gdLst>
                <a:gd name="connsiteX0" fmla="*/ 0 w 1205345"/>
                <a:gd name="connsiteY0" fmla="*/ 277166 h 284959"/>
                <a:gd name="connsiteX1" fmla="*/ 346363 w 1205345"/>
                <a:gd name="connsiteY1" fmla="*/ 249457 h 284959"/>
                <a:gd name="connsiteX2" fmla="*/ 526472 w 1205345"/>
                <a:gd name="connsiteY2" fmla="*/ 75 h 284959"/>
                <a:gd name="connsiteX3" fmla="*/ 637309 w 1205345"/>
                <a:gd name="connsiteY3" fmla="*/ 277166 h 284959"/>
                <a:gd name="connsiteX4" fmla="*/ 914400 w 1205345"/>
                <a:gd name="connsiteY4" fmla="*/ 194039 h 284959"/>
                <a:gd name="connsiteX5" fmla="*/ 1011381 w 1205345"/>
                <a:gd name="connsiteY5" fmla="*/ 41639 h 284959"/>
                <a:gd name="connsiteX6" fmla="*/ 1205345 w 1205345"/>
                <a:gd name="connsiteY6" fmla="*/ 277166 h 284959"/>
                <a:gd name="connsiteX0" fmla="*/ 0 w 1205345"/>
                <a:gd name="connsiteY0" fmla="*/ 277166 h 292959"/>
                <a:gd name="connsiteX1" fmla="*/ 346363 w 1205345"/>
                <a:gd name="connsiteY1" fmla="*/ 249457 h 292959"/>
                <a:gd name="connsiteX2" fmla="*/ 526472 w 1205345"/>
                <a:gd name="connsiteY2" fmla="*/ 75 h 292959"/>
                <a:gd name="connsiteX3" fmla="*/ 637309 w 1205345"/>
                <a:gd name="connsiteY3" fmla="*/ 277166 h 292959"/>
                <a:gd name="connsiteX4" fmla="*/ 914400 w 1205345"/>
                <a:gd name="connsiteY4" fmla="*/ 235603 h 292959"/>
                <a:gd name="connsiteX5" fmla="*/ 1011381 w 1205345"/>
                <a:gd name="connsiteY5" fmla="*/ 41639 h 292959"/>
                <a:gd name="connsiteX6" fmla="*/ 1205345 w 1205345"/>
                <a:gd name="connsiteY6" fmla="*/ 277166 h 292959"/>
                <a:gd name="connsiteX0" fmla="*/ 0 w 1205345"/>
                <a:gd name="connsiteY0" fmla="*/ 291114 h 308635"/>
                <a:gd name="connsiteX1" fmla="*/ 346363 w 1205345"/>
                <a:gd name="connsiteY1" fmla="*/ 263405 h 308635"/>
                <a:gd name="connsiteX2" fmla="*/ 526472 w 1205345"/>
                <a:gd name="connsiteY2" fmla="*/ 14023 h 308635"/>
                <a:gd name="connsiteX3" fmla="*/ 637309 w 1205345"/>
                <a:gd name="connsiteY3" fmla="*/ 291114 h 308635"/>
                <a:gd name="connsiteX4" fmla="*/ 914400 w 1205345"/>
                <a:gd name="connsiteY4" fmla="*/ 249551 h 308635"/>
                <a:gd name="connsiteX5" fmla="*/ 1011381 w 1205345"/>
                <a:gd name="connsiteY5" fmla="*/ 169 h 308635"/>
                <a:gd name="connsiteX6" fmla="*/ 1205345 w 1205345"/>
                <a:gd name="connsiteY6" fmla="*/ 291114 h 308635"/>
                <a:gd name="connsiteX0" fmla="*/ 0 w 1025236"/>
                <a:gd name="connsiteY0" fmla="*/ 318823 h 318823"/>
                <a:gd name="connsiteX1" fmla="*/ 166254 w 1025236"/>
                <a:gd name="connsiteY1" fmla="*/ 263405 h 318823"/>
                <a:gd name="connsiteX2" fmla="*/ 346363 w 1025236"/>
                <a:gd name="connsiteY2" fmla="*/ 14023 h 318823"/>
                <a:gd name="connsiteX3" fmla="*/ 457200 w 1025236"/>
                <a:gd name="connsiteY3" fmla="*/ 291114 h 318823"/>
                <a:gd name="connsiteX4" fmla="*/ 734291 w 1025236"/>
                <a:gd name="connsiteY4" fmla="*/ 249551 h 318823"/>
                <a:gd name="connsiteX5" fmla="*/ 831272 w 1025236"/>
                <a:gd name="connsiteY5" fmla="*/ 169 h 318823"/>
                <a:gd name="connsiteX6" fmla="*/ 1025236 w 1025236"/>
                <a:gd name="connsiteY6" fmla="*/ 291114 h 318823"/>
                <a:gd name="connsiteX0" fmla="*/ 0 w 1025236"/>
                <a:gd name="connsiteY0" fmla="*/ 318823 h 318823"/>
                <a:gd name="connsiteX1" fmla="*/ 166254 w 1025236"/>
                <a:gd name="connsiteY1" fmla="*/ 263405 h 318823"/>
                <a:gd name="connsiteX2" fmla="*/ 346363 w 1025236"/>
                <a:gd name="connsiteY2" fmla="*/ 14023 h 318823"/>
                <a:gd name="connsiteX3" fmla="*/ 457200 w 1025236"/>
                <a:gd name="connsiteY3" fmla="*/ 291114 h 318823"/>
                <a:gd name="connsiteX4" fmla="*/ 665018 w 1025236"/>
                <a:gd name="connsiteY4" fmla="*/ 249551 h 318823"/>
                <a:gd name="connsiteX5" fmla="*/ 831272 w 1025236"/>
                <a:gd name="connsiteY5" fmla="*/ 169 h 318823"/>
                <a:gd name="connsiteX6" fmla="*/ 1025236 w 1025236"/>
                <a:gd name="connsiteY6" fmla="*/ 291114 h 318823"/>
                <a:gd name="connsiteX0" fmla="*/ 0 w 1025236"/>
                <a:gd name="connsiteY0" fmla="*/ 318823 h 318823"/>
                <a:gd name="connsiteX1" fmla="*/ 166254 w 1025236"/>
                <a:gd name="connsiteY1" fmla="*/ 263405 h 318823"/>
                <a:gd name="connsiteX2" fmla="*/ 346363 w 1025236"/>
                <a:gd name="connsiteY2" fmla="*/ 14023 h 318823"/>
                <a:gd name="connsiteX3" fmla="*/ 498764 w 1025236"/>
                <a:gd name="connsiteY3" fmla="*/ 291113 h 318823"/>
                <a:gd name="connsiteX4" fmla="*/ 665018 w 1025236"/>
                <a:gd name="connsiteY4" fmla="*/ 249551 h 318823"/>
                <a:gd name="connsiteX5" fmla="*/ 831272 w 1025236"/>
                <a:gd name="connsiteY5" fmla="*/ 169 h 318823"/>
                <a:gd name="connsiteX6" fmla="*/ 1025236 w 1025236"/>
                <a:gd name="connsiteY6" fmla="*/ 291114 h 318823"/>
                <a:gd name="connsiteX0" fmla="*/ 0 w 1025236"/>
                <a:gd name="connsiteY0" fmla="*/ 318823 h 318823"/>
                <a:gd name="connsiteX1" fmla="*/ 166254 w 1025236"/>
                <a:gd name="connsiteY1" fmla="*/ 263405 h 318823"/>
                <a:gd name="connsiteX2" fmla="*/ 346363 w 1025236"/>
                <a:gd name="connsiteY2" fmla="*/ 14023 h 318823"/>
                <a:gd name="connsiteX3" fmla="*/ 498764 w 1025236"/>
                <a:gd name="connsiteY3" fmla="*/ 291113 h 318823"/>
                <a:gd name="connsiteX4" fmla="*/ 665018 w 1025236"/>
                <a:gd name="connsiteY4" fmla="*/ 249551 h 318823"/>
                <a:gd name="connsiteX5" fmla="*/ 831272 w 1025236"/>
                <a:gd name="connsiteY5" fmla="*/ 169 h 318823"/>
                <a:gd name="connsiteX6" fmla="*/ 1025236 w 1025236"/>
                <a:gd name="connsiteY6" fmla="*/ 291114 h 318823"/>
                <a:gd name="connsiteX0" fmla="*/ 0 w 1094508"/>
                <a:gd name="connsiteY0" fmla="*/ 319107 h 319107"/>
                <a:gd name="connsiteX1" fmla="*/ 166254 w 1094508"/>
                <a:gd name="connsiteY1" fmla="*/ 263689 h 319107"/>
                <a:gd name="connsiteX2" fmla="*/ 346363 w 1094508"/>
                <a:gd name="connsiteY2" fmla="*/ 14307 h 319107"/>
                <a:gd name="connsiteX3" fmla="*/ 498764 w 1094508"/>
                <a:gd name="connsiteY3" fmla="*/ 291397 h 319107"/>
                <a:gd name="connsiteX4" fmla="*/ 665018 w 1094508"/>
                <a:gd name="connsiteY4" fmla="*/ 249835 h 319107"/>
                <a:gd name="connsiteX5" fmla="*/ 831272 w 1094508"/>
                <a:gd name="connsiteY5" fmla="*/ 453 h 319107"/>
                <a:gd name="connsiteX6" fmla="*/ 1094508 w 1094508"/>
                <a:gd name="connsiteY6" fmla="*/ 319107 h 319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508" h="319107">
                  <a:moveTo>
                    <a:pt x="0" y="319107"/>
                  </a:moveTo>
                  <a:cubicBezTo>
                    <a:pt x="55418" y="300634"/>
                    <a:pt x="108527" y="314489"/>
                    <a:pt x="166254" y="263689"/>
                  </a:cubicBezTo>
                  <a:cubicBezTo>
                    <a:pt x="223981" y="212889"/>
                    <a:pt x="290945" y="9689"/>
                    <a:pt x="346363" y="14307"/>
                  </a:cubicBezTo>
                  <a:cubicBezTo>
                    <a:pt x="401781" y="18925"/>
                    <a:pt x="445655" y="252142"/>
                    <a:pt x="498764" y="291397"/>
                  </a:cubicBezTo>
                  <a:cubicBezTo>
                    <a:pt x="551873" y="330652"/>
                    <a:pt x="609600" y="298326"/>
                    <a:pt x="665018" y="249835"/>
                  </a:cubicBezTo>
                  <a:cubicBezTo>
                    <a:pt x="720436" y="201344"/>
                    <a:pt x="759690" y="-11092"/>
                    <a:pt x="831272" y="453"/>
                  </a:cubicBezTo>
                  <a:cubicBezTo>
                    <a:pt x="902854" y="11998"/>
                    <a:pt x="966353" y="235980"/>
                    <a:pt x="1094508" y="31910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401292" y="2362200"/>
              <a:ext cx="1094508" cy="159554"/>
            </a:xfrm>
            <a:custGeom>
              <a:avLst/>
              <a:gdLst>
                <a:gd name="connsiteX0" fmla="*/ 0 w 1205345"/>
                <a:gd name="connsiteY0" fmla="*/ 277166 h 284959"/>
                <a:gd name="connsiteX1" fmla="*/ 346363 w 1205345"/>
                <a:gd name="connsiteY1" fmla="*/ 249457 h 284959"/>
                <a:gd name="connsiteX2" fmla="*/ 526472 w 1205345"/>
                <a:gd name="connsiteY2" fmla="*/ 75 h 284959"/>
                <a:gd name="connsiteX3" fmla="*/ 637309 w 1205345"/>
                <a:gd name="connsiteY3" fmla="*/ 277166 h 284959"/>
                <a:gd name="connsiteX4" fmla="*/ 914400 w 1205345"/>
                <a:gd name="connsiteY4" fmla="*/ 194039 h 284959"/>
                <a:gd name="connsiteX5" fmla="*/ 1011381 w 1205345"/>
                <a:gd name="connsiteY5" fmla="*/ 41639 h 284959"/>
                <a:gd name="connsiteX6" fmla="*/ 1205345 w 1205345"/>
                <a:gd name="connsiteY6" fmla="*/ 277166 h 284959"/>
                <a:gd name="connsiteX0" fmla="*/ 0 w 1205345"/>
                <a:gd name="connsiteY0" fmla="*/ 277166 h 292959"/>
                <a:gd name="connsiteX1" fmla="*/ 346363 w 1205345"/>
                <a:gd name="connsiteY1" fmla="*/ 249457 h 292959"/>
                <a:gd name="connsiteX2" fmla="*/ 526472 w 1205345"/>
                <a:gd name="connsiteY2" fmla="*/ 75 h 292959"/>
                <a:gd name="connsiteX3" fmla="*/ 637309 w 1205345"/>
                <a:gd name="connsiteY3" fmla="*/ 277166 h 292959"/>
                <a:gd name="connsiteX4" fmla="*/ 914400 w 1205345"/>
                <a:gd name="connsiteY4" fmla="*/ 235603 h 292959"/>
                <a:gd name="connsiteX5" fmla="*/ 1011381 w 1205345"/>
                <a:gd name="connsiteY5" fmla="*/ 41639 h 292959"/>
                <a:gd name="connsiteX6" fmla="*/ 1205345 w 1205345"/>
                <a:gd name="connsiteY6" fmla="*/ 277166 h 292959"/>
                <a:gd name="connsiteX0" fmla="*/ 0 w 1205345"/>
                <a:gd name="connsiteY0" fmla="*/ 291114 h 308635"/>
                <a:gd name="connsiteX1" fmla="*/ 346363 w 1205345"/>
                <a:gd name="connsiteY1" fmla="*/ 263405 h 308635"/>
                <a:gd name="connsiteX2" fmla="*/ 526472 w 1205345"/>
                <a:gd name="connsiteY2" fmla="*/ 14023 h 308635"/>
                <a:gd name="connsiteX3" fmla="*/ 637309 w 1205345"/>
                <a:gd name="connsiteY3" fmla="*/ 291114 h 308635"/>
                <a:gd name="connsiteX4" fmla="*/ 914400 w 1205345"/>
                <a:gd name="connsiteY4" fmla="*/ 249551 h 308635"/>
                <a:gd name="connsiteX5" fmla="*/ 1011381 w 1205345"/>
                <a:gd name="connsiteY5" fmla="*/ 169 h 308635"/>
                <a:gd name="connsiteX6" fmla="*/ 1205345 w 1205345"/>
                <a:gd name="connsiteY6" fmla="*/ 291114 h 308635"/>
                <a:gd name="connsiteX0" fmla="*/ 0 w 1025236"/>
                <a:gd name="connsiteY0" fmla="*/ 318823 h 318823"/>
                <a:gd name="connsiteX1" fmla="*/ 166254 w 1025236"/>
                <a:gd name="connsiteY1" fmla="*/ 263405 h 318823"/>
                <a:gd name="connsiteX2" fmla="*/ 346363 w 1025236"/>
                <a:gd name="connsiteY2" fmla="*/ 14023 h 318823"/>
                <a:gd name="connsiteX3" fmla="*/ 457200 w 1025236"/>
                <a:gd name="connsiteY3" fmla="*/ 291114 h 318823"/>
                <a:gd name="connsiteX4" fmla="*/ 734291 w 1025236"/>
                <a:gd name="connsiteY4" fmla="*/ 249551 h 318823"/>
                <a:gd name="connsiteX5" fmla="*/ 831272 w 1025236"/>
                <a:gd name="connsiteY5" fmla="*/ 169 h 318823"/>
                <a:gd name="connsiteX6" fmla="*/ 1025236 w 1025236"/>
                <a:gd name="connsiteY6" fmla="*/ 291114 h 318823"/>
                <a:gd name="connsiteX0" fmla="*/ 0 w 1025236"/>
                <a:gd name="connsiteY0" fmla="*/ 318823 h 318823"/>
                <a:gd name="connsiteX1" fmla="*/ 166254 w 1025236"/>
                <a:gd name="connsiteY1" fmla="*/ 263405 h 318823"/>
                <a:gd name="connsiteX2" fmla="*/ 346363 w 1025236"/>
                <a:gd name="connsiteY2" fmla="*/ 14023 h 318823"/>
                <a:gd name="connsiteX3" fmla="*/ 457200 w 1025236"/>
                <a:gd name="connsiteY3" fmla="*/ 291114 h 318823"/>
                <a:gd name="connsiteX4" fmla="*/ 665018 w 1025236"/>
                <a:gd name="connsiteY4" fmla="*/ 249551 h 318823"/>
                <a:gd name="connsiteX5" fmla="*/ 831272 w 1025236"/>
                <a:gd name="connsiteY5" fmla="*/ 169 h 318823"/>
                <a:gd name="connsiteX6" fmla="*/ 1025236 w 1025236"/>
                <a:gd name="connsiteY6" fmla="*/ 291114 h 318823"/>
                <a:gd name="connsiteX0" fmla="*/ 0 w 1025236"/>
                <a:gd name="connsiteY0" fmla="*/ 318823 h 318823"/>
                <a:gd name="connsiteX1" fmla="*/ 166254 w 1025236"/>
                <a:gd name="connsiteY1" fmla="*/ 263405 h 318823"/>
                <a:gd name="connsiteX2" fmla="*/ 346363 w 1025236"/>
                <a:gd name="connsiteY2" fmla="*/ 14023 h 318823"/>
                <a:gd name="connsiteX3" fmla="*/ 498764 w 1025236"/>
                <a:gd name="connsiteY3" fmla="*/ 291113 h 318823"/>
                <a:gd name="connsiteX4" fmla="*/ 665018 w 1025236"/>
                <a:gd name="connsiteY4" fmla="*/ 249551 h 318823"/>
                <a:gd name="connsiteX5" fmla="*/ 831272 w 1025236"/>
                <a:gd name="connsiteY5" fmla="*/ 169 h 318823"/>
                <a:gd name="connsiteX6" fmla="*/ 1025236 w 1025236"/>
                <a:gd name="connsiteY6" fmla="*/ 291114 h 318823"/>
                <a:gd name="connsiteX0" fmla="*/ 0 w 1025236"/>
                <a:gd name="connsiteY0" fmla="*/ 318823 h 318823"/>
                <a:gd name="connsiteX1" fmla="*/ 166254 w 1025236"/>
                <a:gd name="connsiteY1" fmla="*/ 263405 h 318823"/>
                <a:gd name="connsiteX2" fmla="*/ 346363 w 1025236"/>
                <a:gd name="connsiteY2" fmla="*/ 14023 h 318823"/>
                <a:gd name="connsiteX3" fmla="*/ 498764 w 1025236"/>
                <a:gd name="connsiteY3" fmla="*/ 291113 h 318823"/>
                <a:gd name="connsiteX4" fmla="*/ 665018 w 1025236"/>
                <a:gd name="connsiteY4" fmla="*/ 249551 h 318823"/>
                <a:gd name="connsiteX5" fmla="*/ 831272 w 1025236"/>
                <a:gd name="connsiteY5" fmla="*/ 169 h 318823"/>
                <a:gd name="connsiteX6" fmla="*/ 1025236 w 1025236"/>
                <a:gd name="connsiteY6" fmla="*/ 291114 h 318823"/>
                <a:gd name="connsiteX0" fmla="*/ 0 w 1094508"/>
                <a:gd name="connsiteY0" fmla="*/ 319107 h 319107"/>
                <a:gd name="connsiteX1" fmla="*/ 166254 w 1094508"/>
                <a:gd name="connsiteY1" fmla="*/ 263689 h 319107"/>
                <a:gd name="connsiteX2" fmla="*/ 346363 w 1094508"/>
                <a:gd name="connsiteY2" fmla="*/ 14307 h 319107"/>
                <a:gd name="connsiteX3" fmla="*/ 498764 w 1094508"/>
                <a:gd name="connsiteY3" fmla="*/ 291397 h 319107"/>
                <a:gd name="connsiteX4" fmla="*/ 665018 w 1094508"/>
                <a:gd name="connsiteY4" fmla="*/ 249835 h 319107"/>
                <a:gd name="connsiteX5" fmla="*/ 831272 w 1094508"/>
                <a:gd name="connsiteY5" fmla="*/ 453 h 319107"/>
                <a:gd name="connsiteX6" fmla="*/ 1094508 w 1094508"/>
                <a:gd name="connsiteY6" fmla="*/ 319107 h 319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508" h="319107">
                  <a:moveTo>
                    <a:pt x="0" y="319107"/>
                  </a:moveTo>
                  <a:cubicBezTo>
                    <a:pt x="55418" y="300634"/>
                    <a:pt x="108527" y="314489"/>
                    <a:pt x="166254" y="263689"/>
                  </a:cubicBezTo>
                  <a:cubicBezTo>
                    <a:pt x="223981" y="212889"/>
                    <a:pt x="290945" y="9689"/>
                    <a:pt x="346363" y="14307"/>
                  </a:cubicBezTo>
                  <a:cubicBezTo>
                    <a:pt x="401781" y="18925"/>
                    <a:pt x="445655" y="252142"/>
                    <a:pt x="498764" y="291397"/>
                  </a:cubicBezTo>
                  <a:cubicBezTo>
                    <a:pt x="551873" y="330652"/>
                    <a:pt x="609600" y="298326"/>
                    <a:pt x="665018" y="249835"/>
                  </a:cubicBezTo>
                  <a:cubicBezTo>
                    <a:pt x="720436" y="201344"/>
                    <a:pt x="759690" y="-11092"/>
                    <a:pt x="831272" y="453"/>
                  </a:cubicBezTo>
                  <a:cubicBezTo>
                    <a:pt x="902854" y="11998"/>
                    <a:pt x="966353" y="235980"/>
                    <a:pt x="1094508" y="31910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4468092" y="2362200"/>
              <a:ext cx="1094508" cy="159554"/>
            </a:xfrm>
            <a:custGeom>
              <a:avLst/>
              <a:gdLst>
                <a:gd name="connsiteX0" fmla="*/ 0 w 1205345"/>
                <a:gd name="connsiteY0" fmla="*/ 277166 h 284959"/>
                <a:gd name="connsiteX1" fmla="*/ 346363 w 1205345"/>
                <a:gd name="connsiteY1" fmla="*/ 249457 h 284959"/>
                <a:gd name="connsiteX2" fmla="*/ 526472 w 1205345"/>
                <a:gd name="connsiteY2" fmla="*/ 75 h 284959"/>
                <a:gd name="connsiteX3" fmla="*/ 637309 w 1205345"/>
                <a:gd name="connsiteY3" fmla="*/ 277166 h 284959"/>
                <a:gd name="connsiteX4" fmla="*/ 914400 w 1205345"/>
                <a:gd name="connsiteY4" fmla="*/ 194039 h 284959"/>
                <a:gd name="connsiteX5" fmla="*/ 1011381 w 1205345"/>
                <a:gd name="connsiteY5" fmla="*/ 41639 h 284959"/>
                <a:gd name="connsiteX6" fmla="*/ 1205345 w 1205345"/>
                <a:gd name="connsiteY6" fmla="*/ 277166 h 284959"/>
                <a:gd name="connsiteX0" fmla="*/ 0 w 1205345"/>
                <a:gd name="connsiteY0" fmla="*/ 277166 h 292959"/>
                <a:gd name="connsiteX1" fmla="*/ 346363 w 1205345"/>
                <a:gd name="connsiteY1" fmla="*/ 249457 h 292959"/>
                <a:gd name="connsiteX2" fmla="*/ 526472 w 1205345"/>
                <a:gd name="connsiteY2" fmla="*/ 75 h 292959"/>
                <a:gd name="connsiteX3" fmla="*/ 637309 w 1205345"/>
                <a:gd name="connsiteY3" fmla="*/ 277166 h 292959"/>
                <a:gd name="connsiteX4" fmla="*/ 914400 w 1205345"/>
                <a:gd name="connsiteY4" fmla="*/ 235603 h 292959"/>
                <a:gd name="connsiteX5" fmla="*/ 1011381 w 1205345"/>
                <a:gd name="connsiteY5" fmla="*/ 41639 h 292959"/>
                <a:gd name="connsiteX6" fmla="*/ 1205345 w 1205345"/>
                <a:gd name="connsiteY6" fmla="*/ 277166 h 292959"/>
                <a:gd name="connsiteX0" fmla="*/ 0 w 1205345"/>
                <a:gd name="connsiteY0" fmla="*/ 291114 h 308635"/>
                <a:gd name="connsiteX1" fmla="*/ 346363 w 1205345"/>
                <a:gd name="connsiteY1" fmla="*/ 263405 h 308635"/>
                <a:gd name="connsiteX2" fmla="*/ 526472 w 1205345"/>
                <a:gd name="connsiteY2" fmla="*/ 14023 h 308635"/>
                <a:gd name="connsiteX3" fmla="*/ 637309 w 1205345"/>
                <a:gd name="connsiteY3" fmla="*/ 291114 h 308635"/>
                <a:gd name="connsiteX4" fmla="*/ 914400 w 1205345"/>
                <a:gd name="connsiteY4" fmla="*/ 249551 h 308635"/>
                <a:gd name="connsiteX5" fmla="*/ 1011381 w 1205345"/>
                <a:gd name="connsiteY5" fmla="*/ 169 h 308635"/>
                <a:gd name="connsiteX6" fmla="*/ 1205345 w 1205345"/>
                <a:gd name="connsiteY6" fmla="*/ 291114 h 308635"/>
                <a:gd name="connsiteX0" fmla="*/ 0 w 1025236"/>
                <a:gd name="connsiteY0" fmla="*/ 318823 h 318823"/>
                <a:gd name="connsiteX1" fmla="*/ 166254 w 1025236"/>
                <a:gd name="connsiteY1" fmla="*/ 263405 h 318823"/>
                <a:gd name="connsiteX2" fmla="*/ 346363 w 1025236"/>
                <a:gd name="connsiteY2" fmla="*/ 14023 h 318823"/>
                <a:gd name="connsiteX3" fmla="*/ 457200 w 1025236"/>
                <a:gd name="connsiteY3" fmla="*/ 291114 h 318823"/>
                <a:gd name="connsiteX4" fmla="*/ 734291 w 1025236"/>
                <a:gd name="connsiteY4" fmla="*/ 249551 h 318823"/>
                <a:gd name="connsiteX5" fmla="*/ 831272 w 1025236"/>
                <a:gd name="connsiteY5" fmla="*/ 169 h 318823"/>
                <a:gd name="connsiteX6" fmla="*/ 1025236 w 1025236"/>
                <a:gd name="connsiteY6" fmla="*/ 291114 h 318823"/>
                <a:gd name="connsiteX0" fmla="*/ 0 w 1025236"/>
                <a:gd name="connsiteY0" fmla="*/ 318823 h 318823"/>
                <a:gd name="connsiteX1" fmla="*/ 166254 w 1025236"/>
                <a:gd name="connsiteY1" fmla="*/ 263405 h 318823"/>
                <a:gd name="connsiteX2" fmla="*/ 346363 w 1025236"/>
                <a:gd name="connsiteY2" fmla="*/ 14023 h 318823"/>
                <a:gd name="connsiteX3" fmla="*/ 457200 w 1025236"/>
                <a:gd name="connsiteY3" fmla="*/ 291114 h 318823"/>
                <a:gd name="connsiteX4" fmla="*/ 665018 w 1025236"/>
                <a:gd name="connsiteY4" fmla="*/ 249551 h 318823"/>
                <a:gd name="connsiteX5" fmla="*/ 831272 w 1025236"/>
                <a:gd name="connsiteY5" fmla="*/ 169 h 318823"/>
                <a:gd name="connsiteX6" fmla="*/ 1025236 w 1025236"/>
                <a:gd name="connsiteY6" fmla="*/ 291114 h 318823"/>
                <a:gd name="connsiteX0" fmla="*/ 0 w 1025236"/>
                <a:gd name="connsiteY0" fmla="*/ 318823 h 318823"/>
                <a:gd name="connsiteX1" fmla="*/ 166254 w 1025236"/>
                <a:gd name="connsiteY1" fmla="*/ 263405 h 318823"/>
                <a:gd name="connsiteX2" fmla="*/ 346363 w 1025236"/>
                <a:gd name="connsiteY2" fmla="*/ 14023 h 318823"/>
                <a:gd name="connsiteX3" fmla="*/ 498764 w 1025236"/>
                <a:gd name="connsiteY3" fmla="*/ 291113 h 318823"/>
                <a:gd name="connsiteX4" fmla="*/ 665018 w 1025236"/>
                <a:gd name="connsiteY4" fmla="*/ 249551 h 318823"/>
                <a:gd name="connsiteX5" fmla="*/ 831272 w 1025236"/>
                <a:gd name="connsiteY5" fmla="*/ 169 h 318823"/>
                <a:gd name="connsiteX6" fmla="*/ 1025236 w 1025236"/>
                <a:gd name="connsiteY6" fmla="*/ 291114 h 318823"/>
                <a:gd name="connsiteX0" fmla="*/ 0 w 1025236"/>
                <a:gd name="connsiteY0" fmla="*/ 318823 h 318823"/>
                <a:gd name="connsiteX1" fmla="*/ 166254 w 1025236"/>
                <a:gd name="connsiteY1" fmla="*/ 263405 h 318823"/>
                <a:gd name="connsiteX2" fmla="*/ 346363 w 1025236"/>
                <a:gd name="connsiteY2" fmla="*/ 14023 h 318823"/>
                <a:gd name="connsiteX3" fmla="*/ 498764 w 1025236"/>
                <a:gd name="connsiteY3" fmla="*/ 291113 h 318823"/>
                <a:gd name="connsiteX4" fmla="*/ 665018 w 1025236"/>
                <a:gd name="connsiteY4" fmla="*/ 249551 h 318823"/>
                <a:gd name="connsiteX5" fmla="*/ 831272 w 1025236"/>
                <a:gd name="connsiteY5" fmla="*/ 169 h 318823"/>
                <a:gd name="connsiteX6" fmla="*/ 1025236 w 1025236"/>
                <a:gd name="connsiteY6" fmla="*/ 291114 h 318823"/>
                <a:gd name="connsiteX0" fmla="*/ 0 w 1094508"/>
                <a:gd name="connsiteY0" fmla="*/ 319107 h 319107"/>
                <a:gd name="connsiteX1" fmla="*/ 166254 w 1094508"/>
                <a:gd name="connsiteY1" fmla="*/ 263689 h 319107"/>
                <a:gd name="connsiteX2" fmla="*/ 346363 w 1094508"/>
                <a:gd name="connsiteY2" fmla="*/ 14307 h 319107"/>
                <a:gd name="connsiteX3" fmla="*/ 498764 w 1094508"/>
                <a:gd name="connsiteY3" fmla="*/ 291397 h 319107"/>
                <a:gd name="connsiteX4" fmla="*/ 665018 w 1094508"/>
                <a:gd name="connsiteY4" fmla="*/ 249835 h 319107"/>
                <a:gd name="connsiteX5" fmla="*/ 831272 w 1094508"/>
                <a:gd name="connsiteY5" fmla="*/ 453 h 319107"/>
                <a:gd name="connsiteX6" fmla="*/ 1094508 w 1094508"/>
                <a:gd name="connsiteY6" fmla="*/ 319107 h 319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508" h="319107">
                  <a:moveTo>
                    <a:pt x="0" y="319107"/>
                  </a:moveTo>
                  <a:cubicBezTo>
                    <a:pt x="55418" y="300634"/>
                    <a:pt x="108527" y="314489"/>
                    <a:pt x="166254" y="263689"/>
                  </a:cubicBezTo>
                  <a:cubicBezTo>
                    <a:pt x="223981" y="212889"/>
                    <a:pt x="290945" y="9689"/>
                    <a:pt x="346363" y="14307"/>
                  </a:cubicBezTo>
                  <a:cubicBezTo>
                    <a:pt x="401781" y="18925"/>
                    <a:pt x="445655" y="252142"/>
                    <a:pt x="498764" y="291397"/>
                  </a:cubicBezTo>
                  <a:cubicBezTo>
                    <a:pt x="551873" y="330652"/>
                    <a:pt x="609600" y="298326"/>
                    <a:pt x="665018" y="249835"/>
                  </a:cubicBezTo>
                  <a:cubicBezTo>
                    <a:pt x="720436" y="201344"/>
                    <a:pt x="759690" y="-11092"/>
                    <a:pt x="831272" y="453"/>
                  </a:cubicBezTo>
                  <a:cubicBezTo>
                    <a:pt x="902854" y="11998"/>
                    <a:pt x="966353" y="235980"/>
                    <a:pt x="1094508" y="31910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534892" y="2362200"/>
              <a:ext cx="1094508" cy="159554"/>
            </a:xfrm>
            <a:custGeom>
              <a:avLst/>
              <a:gdLst>
                <a:gd name="connsiteX0" fmla="*/ 0 w 1205345"/>
                <a:gd name="connsiteY0" fmla="*/ 277166 h 284959"/>
                <a:gd name="connsiteX1" fmla="*/ 346363 w 1205345"/>
                <a:gd name="connsiteY1" fmla="*/ 249457 h 284959"/>
                <a:gd name="connsiteX2" fmla="*/ 526472 w 1205345"/>
                <a:gd name="connsiteY2" fmla="*/ 75 h 284959"/>
                <a:gd name="connsiteX3" fmla="*/ 637309 w 1205345"/>
                <a:gd name="connsiteY3" fmla="*/ 277166 h 284959"/>
                <a:gd name="connsiteX4" fmla="*/ 914400 w 1205345"/>
                <a:gd name="connsiteY4" fmla="*/ 194039 h 284959"/>
                <a:gd name="connsiteX5" fmla="*/ 1011381 w 1205345"/>
                <a:gd name="connsiteY5" fmla="*/ 41639 h 284959"/>
                <a:gd name="connsiteX6" fmla="*/ 1205345 w 1205345"/>
                <a:gd name="connsiteY6" fmla="*/ 277166 h 284959"/>
                <a:gd name="connsiteX0" fmla="*/ 0 w 1205345"/>
                <a:gd name="connsiteY0" fmla="*/ 277166 h 292959"/>
                <a:gd name="connsiteX1" fmla="*/ 346363 w 1205345"/>
                <a:gd name="connsiteY1" fmla="*/ 249457 h 292959"/>
                <a:gd name="connsiteX2" fmla="*/ 526472 w 1205345"/>
                <a:gd name="connsiteY2" fmla="*/ 75 h 292959"/>
                <a:gd name="connsiteX3" fmla="*/ 637309 w 1205345"/>
                <a:gd name="connsiteY3" fmla="*/ 277166 h 292959"/>
                <a:gd name="connsiteX4" fmla="*/ 914400 w 1205345"/>
                <a:gd name="connsiteY4" fmla="*/ 235603 h 292959"/>
                <a:gd name="connsiteX5" fmla="*/ 1011381 w 1205345"/>
                <a:gd name="connsiteY5" fmla="*/ 41639 h 292959"/>
                <a:gd name="connsiteX6" fmla="*/ 1205345 w 1205345"/>
                <a:gd name="connsiteY6" fmla="*/ 277166 h 292959"/>
                <a:gd name="connsiteX0" fmla="*/ 0 w 1205345"/>
                <a:gd name="connsiteY0" fmla="*/ 291114 h 308635"/>
                <a:gd name="connsiteX1" fmla="*/ 346363 w 1205345"/>
                <a:gd name="connsiteY1" fmla="*/ 263405 h 308635"/>
                <a:gd name="connsiteX2" fmla="*/ 526472 w 1205345"/>
                <a:gd name="connsiteY2" fmla="*/ 14023 h 308635"/>
                <a:gd name="connsiteX3" fmla="*/ 637309 w 1205345"/>
                <a:gd name="connsiteY3" fmla="*/ 291114 h 308635"/>
                <a:gd name="connsiteX4" fmla="*/ 914400 w 1205345"/>
                <a:gd name="connsiteY4" fmla="*/ 249551 h 308635"/>
                <a:gd name="connsiteX5" fmla="*/ 1011381 w 1205345"/>
                <a:gd name="connsiteY5" fmla="*/ 169 h 308635"/>
                <a:gd name="connsiteX6" fmla="*/ 1205345 w 1205345"/>
                <a:gd name="connsiteY6" fmla="*/ 291114 h 308635"/>
                <a:gd name="connsiteX0" fmla="*/ 0 w 1025236"/>
                <a:gd name="connsiteY0" fmla="*/ 318823 h 318823"/>
                <a:gd name="connsiteX1" fmla="*/ 166254 w 1025236"/>
                <a:gd name="connsiteY1" fmla="*/ 263405 h 318823"/>
                <a:gd name="connsiteX2" fmla="*/ 346363 w 1025236"/>
                <a:gd name="connsiteY2" fmla="*/ 14023 h 318823"/>
                <a:gd name="connsiteX3" fmla="*/ 457200 w 1025236"/>
                <a:gd name="connsiteY3" fmla="*/ 291114 h 318823"/>
                <a:gd name="connsiteX4" fmla="*/ 734291 w 1025236"/>
                <a:gd name="connsiteY4" fmla="*/ 249551 h 318823"/>
                <a:gd name="connsiteX5" fmla="*/ 831272 w 1025236"/>
                <a:gd name="connsiteY5" fmla="*/ 169 h 318823"/>
                <a:gd name="connsiteX6" fmla="*/ 1025236 w 1025236"/>
                <a:gd name="connsiteY6" fmla="*/ 291114 h 318823"/>
                <a:gd name="connsiteX0" fmla="*/ 0 w 1025236"/>
                <a:gd name="connsiteY0" fmla="*/ 318823 h 318823"/>
                <a:gd name="connsiteX1" fmla="*/ 166254 w 1025236"/>
                <a:gd name="connsiteY1" fmla="*/ 263405 h 318823"/>
                <a:gd name="connsiteX2" fmla="*/ 346363 w 1025236"/>
                <a:gd name="connsiteY2" fmla="*/ 14023 h 318823"/>
                <a:gd name="connsiteX3" fmla="*/ 457200 w 1025236"/>
                <a:gd name="connsiteY3" fmla="*/ 291114 h 318823"/>
                <a:gd name="connsiteX4" fmla="*/ 665018 w 1025236"/>
                <a:gd name="connsiteY4" fmla="*/ 249551 h 318823"/>
                <a:gd name="connsiteX5" fmla="*/ 831272 w 1025236"/>
                <a:gd name="connsiteY5" fmla="*/ 169 h 318823"/>
                <a:gd name="connsiteX6" fmla="*/ 1025236 w 1025236"/>
                <a:gd name="connsiteY6" fmla="*/ 291114 h 318823"/>
                <a:gd name="connsiteX0" fmla="*/ 0 w 1025236"/>
                <a:gd name="connsiteY0" fmla="*/ 318823 h 318823"/>
                <a:gd name="connsiteX1" fmla="*/ 166254 w 1025236"/>
                <a:gd name="connsiteY1" fmla="*/ 263405 h 318823"/>
                <a:gd name="connsiteX2" fmla="*/ 346363 w 1025236"/>
                <a:gd name="connsiteY2" fmla="*/ 14023 h 318823"/>
                <a:gd name="connsiteX3" fmla="*/ 498764 w 1025236"/>
                <a:gd name="connsiteY3" fmla="*/ 291113 h 318823"/>
                <a:gd name="connsiteX4" fmla="*/ 665018 w 1025236"/>
                <a:gd name="connsiteY4" fmla="*/ 249551 h 318823"/>
                <a:gd name="connsiteX5" fmla="*/ 831272 w 1025236"/>
                <a:gd name="connsiteY5" fmla="*/ 169 h 318823"/>
                <a:gd name="connsiteX6" fmla="*/ 1025236 w 1025236"/>
                <a:gd name="connsiteY6" fmla="*/ 291114 h 318823"/>
                <a:gd name="connsiteX0" fmla="*/ 0 w 1025236"/>
                <a:gd name="connsiteY0" fmla="*/ 318823 h 318823"/>
                <a:gd name="connsiteX1" fmla="*/ 166254 w 1025236"/>
                <a:gd name="connsiteY1" fmla="*/ 263405 h 318823"/>
                <a:gd name="connsiteX2" fmla="*/ 346363 w 1025236"/>
                <a:gd name="connsiteY2" fmla="*/ 14023 h 318823"/>
                <a:gd name="connsiteX3" fmla="*/ 498764 w 1025236"/>
                <a:gd name="connsiteY3" fmla="*/ 291113 h 318823"/>
                <a:gd name="connsiteX4" fmla="*/ 665018 w 1025236"/>
                <a:gd name="connsiteY4" fmla="*/ 249551 h 318823"/>
                <a:gd name="connsiteX5" fmla="*/ 831272 w 1025236"/>
                <a:gd name="connsiteY5" fmla="*/ 169 h 318823"/>
                <a:gd name="connsiteX6" fmla="*/ 1025236 w 1025236"/>
                <a:gd name="connsiteY6" fmla="*/ 291114 h 318823"/>
                <a:gd name="connsiteX0" fmla="*/ 0 w 1094508"/>
                <a:gd name="connsiteY0" fmla="*/ 319107 h 319107"/>
                <a:gd name="connsiteX1" fmla="*/ 166254 w 1094508"/>
                <a:gd name="connsiteY1" fmla="*/ 263689 h 319107"/>
                <a:gd name="connsiteX2" fmla="*/ 346363 w 1094508"/>
                <a:gd name="connsiteY2" fmla="*/ 14307 h 319107"/>
                <a:gd name="connsiteX3" fmla="*/ 498764 w 1094508"/>
                <a:gd name="connsiteY3" fmla="*/ 291397 h 319107"/>
                <a:gd name="connsiteX4" fmla="*/ 665018 w 1094508"/>
                <a:gd name="connsiteY4" fmla="*/ 249835 h 319107"/>
                <a:gd name="connsiteX5" fmla="*/ 831272 w 1094508"/>
                <a:gd name="connsiteY5" fmla="*/ 453 h 319107"/>
                <a:gd name="connsiteX6" fmla="*/ 1094508 w 1094508"/>
                <a:gd name="connsiteY6" fmla="*/ 319107 h 319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508" h="319107">
                  <a:moveTo>
                    <a:pt x="0" y="319107"/>
                  </a:moveTo>
                  <a:cubicBezTo>
                    <a:pt x="55418" y="300634"/>
                    <a:pt x="108527" y="314489"/>
                    <a:pt x="166254" y="263689"/>
                  </a:cubicBezTo>
                  <a:cubicBezTo>
                    <a:pt x="223981" y="212889"/>
                    <a:pt x="290945" y="9689"/>
                    <a:pt x="346363" y="14307"/>
                  </a:cubicBezTo>
                  <a:cubicBezTo>
                    <a:pt x="401781" y="18925"/>
                    <a:pt x="445655" y="252142"/>
                    <a:pt x="498764" y="291397"/>
                  </a:cubicBezTo>
                  <a:cubicBezTo>
                    <a:pt x="551873" y="330652"/>
                    <a:pt x="609600" y="298326"/>
                    <a:pt x="665018" y="249835"/>
                  </a:cubicBezTo>
                  <a:cubicBezTo>
                    <a:pt x="720436" y="201344"/>
                    <a:pt x="759690" y="-11092"/>
                    <a:pt x="831272" y="453"/>
                  </a:cubicBezTo>
                  <a:cubicBezTo>
                    <a:pt x="902854" y="11998"/>
                    <a:pt x="966353" y="235980"/>
                    <a:pt x="1094508" y="31910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227766" y="4444598"/>
            <a:ext cx="6607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?</a:t>
            </a:r>
            <a:endParaRPr lang="en-US" sz="80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67824" y="3886201"/>
            <a:ext cx="1651576" cy="2295628"/>
            <a:chOff x="1167824" y="3886201"/>
            <a:chExt cx="1651576" cy="2295628"/>
          </a:xfrm>
        </p:grpSpPr>
        <p:grpSp>
          <p:nvGrpSpPr>
            <p:cNvPr id="9" name="Group 8"/>
            <p:cNvGrpSpPr/>
            <p:nvPr/>
          </p:nvGrpSpPr>
          <p:grpSpPr>
            <a:xfrm>
              <a:off x="1683315" y="4077094"/>
              <a:ext cx="1136085" cy="952106"/>
              <a:chOff x="1683315" y="4077094"/>
              <a:chExt cx="1136085" cy="952106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2667000" y="4308495"/>
                <a:ext cx="0" cy="35113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776427" y="4342059"/>
                <a:ext cx="33769" cy="31257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709354" y="4319000"/>
                <a:ext cx="0" cy="34006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2616463" y="4348674"/>
                <a:ext cx="19529" cy="31002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2564575" y="4352604"/>
                <a:ext cx="34650" cy="3043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2744201" y="4327491"/>
                <a:ext cx="13045" cy="3315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U-Turn Arrow 35"/>
              <p:cNvSpPr/>
              <p:nvPr/>
            </p:nvSpPr>
            <p:spPr>
              <a:xfrm>
                <a:off x="1683315" y="4077094"/>
                <a:ext cx="1136085" cy="952106"/>
              </a:xfrm>
              <a:prstGeom prst="uturnArrow">
                <a:avLst>
                  <a:gd name="adj1" fmla="val 19696"/>
                  <a:gd name="adj2" fmla="val 13757"/>
                  <a:gd name="adj3" fmla="val 0"/>
                  <a:gd name="adj4" fmla="val 43750"/>
                  <a:gd name="adj5" fmla="val 32658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 rot="16200000">
              <a:off x="312398" y="4741627"/>
              <a:ext cx="22956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Recruitment</a:t>
              </a:r>
              <a:endParaRPr 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0863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Population Changes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230" y="1708075"/>
            <a:ext cx="47434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29"/>
            <a:ext cx="4381500" cy="365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86600" y="1066800"/>
            <a:ext cx="2017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Miller et al. 2008</a:t>
            </a:r>
          </a:p>
          <a:p>
            <a:r>
              <a:rPr lang="en-US" sz="2000" dirty="0" smtClean="0"/>
              <a:t>Table Mesa, CO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76200" y="5421072"/>
            <a:ext cx="9027555" cy="1436928"/>
            <a:chOff x="76200" y="5105400"/>
            <a:chExt cx="9066663" cy="1524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5105400"/>
              <a:ext cx="7276123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288445" y="5921514"/>
              <a:ext cx="18544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Dulberger</a:t>
              </a:r>
              <a:r>
                <a:rPr lang="en-US" sz="2000" dirty="0" smtClean="0"/>
                <a:t> et al. </a:t>
              </a:r>
            </a:p>
            <a:p>
              <a:r>
                <a:rPr lang="en-US" sz="2000" dirty="0" smtClean="0"/>
                <a:t>2010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828800" y="1831799"/>
            <a:ext cx="1250142" cy="530401"/>
            <a:chOff x="533400" y="1829524"/>
            <a:chExt cx="4849091" cy="2077942"/>
          </a:xfrm>
        </p:grpSpPr>
        <p:sp>
          <p:nvSpPr>
            <p:cNvPr id="12" name="Freeform 11"/>
            <p:cNvSpPr/>
            <p:nvPr/>
          </p:nvSpPr>
          <p:spPr>
            <a:xfrm>
              <a:off x="533400" y="1829524"/>
              <a:ext cx="4849091" cy="2055671"/>
            </a:xfrm>
            <a:custGeom>
              <a:avLst/>
              <a:gdLst>
                <a:gd name="connsiteX0" fmla="*/ 214512 w 4190766"/>
                <a:gd name="connsiteY0" fmla="*/ 83128 h 2052234"/>
                <a:gd name="connsiteX1" fmla="*/ 325348 w 4190766"/>
                <a:gd name="connsiteY1" fmla="*/ 1828800 h 2052234"/>
                <a:gd name="connsiteX2" fmla="*/ 3304076 w 4190766"/>
                <a:gd name="connsiteY2" fmla="*/ 1828800 h 2052234"/>
                <a:gd name="connsiteX3" fmla="*/ 4190766 w 4190766"/>
                <a:gd name="connsiteY3" fmla="*/ 0 h 2052234"/>
                <a:gd name="connsiteX0" fmla="*/ 81837 w 4501437"/>
                <a:gd name="connsiteY0" fmla="*/ 13855 h 2056534"/>
                <a:gd name="connsiteX1" fmla="*/ 636019 w 4501437"/>
                <a:gd name="connsiteY1" fmla="*/ 1828800 h 2056534"/>
                <a:gd name="connsiteX2" fmla="*/ 3614747 w 4501437"/>
                <a:gd name="connsiteY2" fmla="*/ 1828800 h 2056534"/>
                <a:gd name="connsiteX3" fmla="*/ 4501437 w 4501437"/>
                <a:gd name="connsiteY3" fmla="*/ 0 h 2056534"/>
                <a:gd name="connsiteX0" fmla="*/ 0 w 4419600"/>
                <a:gd name="connsiteY0" fmla="*/ 13855 h 2056534"/>
                <a:gd name="connsiteX1" fmla="*/ 554182 w 4419600"/>
                <a:gd name="connsiteY1" fmla="*/ 1828800 h 2056534"/>
                <a:gd name="connsiteX2" fmla="*/ 3532910 w 4419600"/>
                <a:gd name="connsiteY2" fmla="*/ 1828800 h 2056534"/>
                <a:gd name="connsiteX3" fmla="*/ 4419600 w 4419600"/>
                <a:gd name="connsiteY3" fmla="*/ 0 h 2056534"/>
                <a:gd name="connsiteX0" fmla="*/ 0 w 4419600"/>
                <a:gd name="connsiteY0" fmla="*/ 13855 h 2056534"/>
                <a:gd name="connsiteX1" fmla="*/ 554182 w 4419600"/>
                <a:gd name="connsiteY1" fmla="*/ 1828800 h 2056534"/>
                <a:gd name="connsiteX2" fmla="*/ 3532910 w 4419600"/>
                <a:gd name="connsiteY2" fmla="*/ 1828800 h 2056534"/>
                <a:gd name="connsiteX3" fmla="*/ 4419600 w 4419600"/>
                <a:gd name="connsiteY3" fmla="*/ 0 h 2056534"/>
                <a:gd name="connsiteX0" fmla="*/ 0 w 4668982"/>
                <a:gd name="connsiteY0" fmla="*/ 13855 h 2056534"/>
                <a:gd name="connsiteX1" fmla="*/ 803564 w 4668982"/>
                <a:gd name="connsiteY1" fmla="*/ 1828800 h 2056534"/>
                <a:gd name="connsiteX2" fmla="*/ 3782292 w 4668982"/>
                <a:gd name="connsiteY2" fmla="*/ 1828800 h 2056534"/>
                <a:gd name="connsiteX3" fmla="*/ 4668982 w 4668982"/>
                <a:gd name="connsiteY3" fmla="*/ 0 h 2056534"/>
                <a:gd name="connsiteX0" fmla="*/ 0 w 4849091"/>
                <a:gd name="connsiteY0" fmla="*/ 27709 h 2055671"/>
                <a:gd name="connsiteX1" fmla="*/ 983673 w 4849091"/>
                <a:gd name="connsiteY1" fmla="*/ 1828800 h 2055671"/>
                <a:gd name="connsiteX2" fmla="*/ 3962401 w 4849091"/>
                <a:gd name="connsiteY2" fmla="*/ 1828800 h 2055671"/>
                <a:gd name="connsiteX3" fmla="*/ 4849091 w 4849091"/>
                <a:gd name="connsiteY3" fmla="*/ 0 h 2055671"/>
                <a:gd name="connsiteX0" fmla="*/ 0 w 4849091"/>
                <a:gd name="connsiteY0" fmla="*/ 27709 h 2055671"/>
                <a:gd name="connsiteX1" fmla="*/ 983673 w 4849091"/>
                <a:gd name="connsiteY1" fmla="*/ 1828800 h 2055671"/>
                <a:gd name="connsiteX2" fmla="*/ 3962401 w 4849091"/>
                <a:gd name="connsiteY2" fmla="*/ 1828800 h 2055671"/>
                <a:gd name="connsiteX3" fmla="*/ 4849091 w 4849091"/>
                <a:gd name="connsiteY3" fmla="*/ 0 h 2055671"/>
                <a:gd name="connsiteX0" fmla="*/ 0 w 4849091"/>
                <a:gd name="connsiteY0" fmla="*/ 27709 h 2055671"/>
                <a:gd name="connsiteX1" fmla="*/ 983673 w 4849091"/>
                <a:gd name="connsiteY1" fmla="*/ 1828800 h 2055671"/>
                <a:gd name="connsiteX2" fmla="*/ 3962401 w 4849091"/>
                <a:gd name="connsiteY2" fmla="*/ 1828800 h 2055671"/>
                <a:gd name="connsiteX3" fmla="*/ 4849091 w 4849091"/>
                <a:gd name="connsiteY3" fmla="*/ 0 h 2055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49091" h="2055671">
                  <a:moveTo>
                    <a:pt x="0" y="27709"/>
                  </a:moveTo>
                  <a:cubicBezTo>
                    <a:pt x="213589" y="921327"/>
                    <a:pt x="323273" y="1528618"/>
                    <a:pt x="983673" y="1828800"/>
                  </a:cubicBezTo>
                  <a:cubicBezTo>
                    <a:pt x="1644073" y="2128982"/>
                    <a:pt x="3318165" y="2133600"/>
                    <a:pt x="3962401" y="1828800"/>
                  </a:cubicBezTo>
                  <a:cubicBezTo>
                    <a:pt x="4606637" y="1524000"/>
                    <a:pt x="4581237" y="898236"/>
                    <a:pt x="4849091" y="0"/>
                  </a:cubicBezTo>
                </a:path>
              </a:pathLst>
            </a:cu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20092" y="3637543"/>
              <a:ext cx="76200" cy="23379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81892" y="2043166"/>
              <a:ext cx="4648200" cy="157315"/>
              <a:chOff x="1295400" y="2355046"/>
              <a:chExt cx="5334000" cy="166708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1295400" y="2355046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23344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34012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44680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55348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4434751" y="3673669"/>
              <a:ext cx="76200" cy="23379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745252" y="2474766"/>
              <a:ext cx="4428160" cy="157315"/>
              <a:chOff x="1295400" y="2355046"/>
              <a:chExt cx="5334000" cy="166708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1295400" y="2355046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3344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34012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44680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55348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7475249" y="5108593"/>
            <a:ext cx="1414805" cy="747272"/>
            <a:chOff x="1683315" y="4077094"/>
            <a:chExt cx="5299376" cy="2625198"/>
          </a:xfrm>
        </p:grpSpPr>
        <p:grpSp>
          <p:nvGrpSpPr>
            <p:cNvPr id="49" name="Group 48"/>
            <p:cNvGrpSpPr/>
            <p:nvPr/>
          </p:nvGrpSpPr>
          <p:grpSpPr>
            <a:xfrm>
              <a:off x="6220021" y="6201415"/>
              <a:ext cx="725523" cy="500877"/>
              <a:chOff x="6248596" y="6191890"/>
              <a:chExt cx="725523" cy="500877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6595384" y="6363458"/>
                <a:ext cx="378735" cy="329309"/>
                <a:chOff x="5728128" y="4403888"/>
                <a:chExt cx="378735" cy="329309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>
                  <a:off x="5794395" y="4581675"/>
                  <a:ext cx="290019" cy="15152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5735296" y="4520992"/>
                  <a:ext cx="367398" cy="17304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5764608" y="4504435"/>
                  <a:ext cx="336645" cy="13874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5755221" y="4403888"/>
                  <a:ext cx="318498" cy="7886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5728128" y="4433563"/>
                  <a:ext cx="356286" cy="10575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5753279" y="4471644"/>
                  <a:ext cx="353584" cy="12552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" name="Diagonal Stripe 51"/>
              <p:cNvSpPr/>
              <p:nvPr/>
            </p:nvSpPr>
            <p:spPr>
              <a:xfrm rot="20099881" flipH="1">
                <a:off x="6248596" y="6191890"/>
                <a:ext cx="375530" cy="479927"/>
              </a:xfrm>
              <a:prstGeom prst="diagStrip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9" name="Rectangle 58"/>
            <p:cNvSpPr/>
            <p:nvPr/>
          </p:nvSpPr>
          <p:spPr>
            <a:xfrm>
              <a:off x="6074734" y="6320222"/>
              <a:ext cx="76200" cy="23379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2133600" y="4475258"/>
              <a:ext cx="4849091" cy="2055671"/>
            </a:xfrm>
            <a:custGeom>
              <a:avLst/>
              <a:gdLst>
                <a:gd name="connsiteX0" fmla="*/ 214512 w 4190766"/>
                <a:gd name="connsiteY0" fmla="*/ 83128 h 2052234"/>
                <a:gd name="connsiteX1" fmla="*/ 325348 w 4190766"/>
                <a:gd name="connsiteY1" fmla="*/ 1828800 h 2052234"/>
                <a:gd name="connsiteX2" fmla="*/ 3304076 w 4190766"/>
                <a:gd name="connsiteY2" fmla="*/ 1828800 h 2052234"/>
                <a:gd name="connsiteX3" fmla="*/ 4190766 w 4190766"/>
                <a:gd name="connsiteY3" fmla="*/ 0 h 2052234"/>
                <a:gd name="connsiteX0" fmla="*/ 81837 w 4501437"/>
                <a:gd name="connsiteY0" fmla="*/ 13855 h 2056534"/>
                <a:gd name="connsiteX1" fmla="*/ 636019 w 4501437"/>
                <a:gd name="connsiteY1" fmla="*/ 1828800 h 2056534"/>
                <a:gd name="connsiteX2" fmla="*/ 3614747 w 4501437"/>
                <a:gd name="connsiteY2" fmla="*/ 1828800 h 2056534"/>
                <a:gd name="connsiteX3" fmla="*/ 4501437 w 4501437"/>
                <a:gd name="connsiteY3" fmla="*/ 0 h 2056534"/>
                <a:gd name="connsiteX0" fmla="*/ 0 w 4419600"/>
                <a:gd name="connsiteY0" fmla="*/ 13855 h 2056534"/>
                <a:gd name="connsiteX1" fmla="*/ 554182 w 4419600"/>
                <a:gd name="connsiteY1" fmla="*/ 1828800 h 2056534"/>
                <a:gd name="connsiteX2" fmla="*/ 3532910 w 4419600"/>
                <a:gd name="connsiteY2" fmla="*/ 1828800 h 2056534"/>
                <a:gd name="connsiteX3" fmla="*/ 4419600 w 4419600"/>
                <a:gd name="connsiteY3" fmla="*/ 0 h 2056534"/>
                <a:gd name="connsiteX0" fmla="*/ 0 w 4419600"/>
                <a:gd name="connsiteY0" fmla="*/ 13855 h 2056534"/>
                <a:gd name="connsiteX1" fmla="*/ 554182 w 4419600"/>
                <a:gd name="connsiteY1" fmla="*/ 1828800 h 2056534"/>
                <a:gd name="connsiteX2" fmla="*/ 3532910 w 4419600"/>
                <a:gd name="connsiteY2" fmla="*/ 1828800 h 2056534"/>
                <a:gd name="connsiteX3" fmla="*/ 4419600 w 4419600"/>
                <a:gd name="connsiteY3" fmla="*/ 0 h 2056534"/>
                <a:gd name="connsiteX0" fmla="*/ 0 w 4668982"/>
                <a:gd name="connsiteY0" fmla="*/ 13855 h 2056534"/>
                <a:gd name="connsiteX1" fmla="*/ 803564 w 4668982"/>
                <a:gd name="connsiteY1" fmla="*/ 1828800 h 2056534"/>
                <a:gd name="connsiteX2" fmla="*/ 3782292 w 4668982"/>
                <a:gd name="connsiteY2" fmla="*/ 1828800 h 2056534"/>
                <a:gd name="connsiteX3" fmla="*/ 4668982 w 4668982"/>
                <a:gd name="connsiteY3" fmla="*/ 0 h 2056534"/>
                <a:gd name="connsiteX0" fmla="*/ 0 w 4849091"/>
                <a:gd name="connsiteY0" fmla="*/ 27709 h 2055671"/>
                <a:gd name="connsiteX1" fmla="*/ 983673 w 4849091"/>
                <a:gd name="connsiteY1" fmla="*/ 1828800 h 2055671"/>
                <a:gd name="connsiteX2" fmla="*/ 3962401 w 4849091"/>
                <a:gd name="connsiteY2" fmla="*/ 1828800 h 2055671"/>
                <a:gd name="connsiteX3" fmla="*/ 4849091 w 4849091"/>
                <a:gd name="connsiteY3" fmla="*/ 0 h 2055671"/>
                <a:gd name="connsiteX0" fmla="*/ 0 w 4849091"/>
                <a:gd name="connsiteY0" fmla="*/ 27709 h 2055671"/>
                <a:gd name="connsiteX1" fmla="*/ 983673 w 4849091"/>
                <a:gd name="connsiteY1" fmla="*/ 1828800 h 2055671"/>
                <a:gd name="connsiteX2" fmla="*/ 3962401 w 4849091"/>
                <a:gd name="connsiteY2" fmla="*/ 1828800 h 2055671"/>
                <a:gd name="connsiteX3" fmla="*/ 4849091 w 4849091"/>
                <a:gd name="connsiteY3" fmla="*/ 0 h 2055671"/>
                <a:gd name="connsiteX0" fmla="*/ 0 w 4849091"/>
                <a:gd name="connsiteY0" fmla="*/ 27709 h 2055671"/>
                <a:gd name="connsiteX1" fmla="*/ 983673 w 4849091"/>
                <a:gd name="connsiteY1" fmla="*/ 1828800 h 2055671"/>
                <a:gd name="connsiteX2" fmla="*/ 3962401 w 4849091"/>
                <a:gd name="connsiteY2" fmla="*/ 1828800 h 2055671"/>
                <a:gd name="connsiteX3" fmla="*/ 4849091 w 4849091"/>
                <a:gd name="connsiteY3" fmla="*/ 0 h 2055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49091" h="2055671">
                  <a:moveTo>
                    <a:pt x="0" y="27709"/>
                  </a:moveTo>
                  <a:cubicBezTo>
                    <a:pt x="213589" y="921327"/>
                    <a:pt x="323273" y="1528618"/>
                    <a:pt x="983673" y="1828800"/>
                  </a:cubicBezTo>
                  <a:cubicBezTo>
                    <a:pt x="1644073" y="2128982"/>
                    <a:pt x="3318165" y="2133600"/>
                    <a:pt x="3962401" y="1828800"/>
                  </a:cubicBezTo>
                  <a:cubicBezTo>
                    <a:pt x="4606637" y="1524000"/>
                    <a:pt x="4581237" y="898236"/>
                    <a:pt x="4849091" y="0"/>
                  </a:cubicBezTo>
                </a:path>
              </a:pathLst>
            </a:cu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020292" y="6283277"/>
              <a:ext cx="76200" cy="23379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2313708" y="5024285"/>
              <a:ext cx="4468092" cy="157315"/>
              <a:chOff x="1295400" y="2355046"/>
              <a:chExt cx="5334000" cy="166708"/>
            </a:xfrm>
          </p:grpSpPr>
          <p:sp>
            <p:nvSpPr>
              <p:cNvPr id="63" name="Freeform 62"/>
              <p:cNvSpPr/>
              <p:nvPr/>
            </p:nvSpPr>
            <p:spPr>
              <a:xfrm>
                <a:off x="1295400" y="2355046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23344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34012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44680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5534892" y="2362200"/>
                <a:ext cx="1094508" cy="159554"/>
              </a:xfrm>
              <a:custGeom>
                <a:avLst/>
                <a:gdLst>
                  <a:gd name="connsiteX0" fmla="*/ 0 w 1205345"/>
                  <a:gd name="connsiteY0" fmla="*/ 277166 h 284959"/>
                  <a:gd name="connsiteX1" fmla="*/ 346363 w 1205345"/>
                  <a:gd name="connsiteY1" fmla="*/ 249457 h 284959"/>
                  <a:gd name="connsiteX2" fmla="*/ 526472 w 1205345"/>
                  <a:gd name="connsiteY2" fmla="*/ 75 h 284959"/>
                  <a:gd name="connsiteX3" fmla="*/ 637309 w 1205345"/>
                  <a:gd name="connsiteY3" fmla="*/ 277166 h 284959"/>
                  <a:gd name="connsiteX4" fmla="*/ 914400 w 1205345"/>
                  <a:gd name="connsiteY4" fmla="*/ 194039 h 284959"/>
                  <a:gd name="connsiteX5" fmla="*/ 1011381 w 1205345"/>
                  <a:gd name="connsiteY5" fmla="*/ 41639 h 284959"/>
                  <a:gd name="connsiteX6" fmla="*/ 1205345 w 1205345"/>
                  <a:gd name="connsiteY6" fmla="*/ 277166 h 284959"/>
                  <a:gd name="connsiteX0" fmla="*/ 0 w 1205345"/>
                  <a:gd name="connsiteY0" fmla="*/ 277166 h 292959"/>
                  <a:gd name="connsiteX1" fmla="*/ 346363 w 1205345"/>
                  <a:gd name="connsiteY1" fmla="*/ 249457 h 292959"/>
                  <a:gd name="connsiteX2" fmla="*/ 526472 w 1205345"/>
                  <a:gd name="connsiteY2" fmla="*/ 75 h 292959"/>
                  <a:gd name="connsiteX3" fmla="*/ 637309 w 1205345"/>
                  <a:gd name="connsiteY3" fmla="*/ 277166 h 292959"/>
                  <a:gd name="connsiteX4" fmla="*/ 914400 w 1205345"/>
                  <a:gd name="connsiteY4" fmla="*/ 235603 h 292959"/>
                  <a:gd name="connsiteX5" fmla="*/ 1011381 w 1205345"/>
                  <a:gd name="connsiteY5" fmla="*/ 41639 h 292959"/>
                  <a:gd name="connsiteX6" fmla="*/ 1205345 w 1205345"/>
                  <a:gd name="connsiteY6" fmla="*/ 277166 h 292959"/>
                  <a:gd name="connsiteX0" fmla="*/ 0 w 1205345"/>
                  <a:gd name="connsiteY0" fmla="*/ 291114 h 308635"/>
                  <a:gd name="connsiteX1" fmla="*/ 346363 w 1205345"/>
                  <a:gd name="connsiteY1" fmla="*/ 263405 h 308635"/>
                  <a:gd name="connsiteX2" fmla="*/ 526472 w 1205345"/>
                  <a:gd name="connsiteY2" fmla="*/ 14023 h 308635"/>
                  <a:gd name="connsiteX3" fmla="*/ 637309 w 1205345"/>
                  <a:gd name="connsiteY3" fmla="*/ 291114 h 308635"/>
                  <a:gd name="connsiteX4" fmla="*/ 914400 w 1205345"/>
                  <a:gd name="connsiteY4" fmla="*/ 249551 h 308635"/>
                  <a:gd name="connsiteX5" fmla="*/ 1011381 w 1205345"/>
                  <a:gd name="connsiteY5" fmla="*/ 169 h 308635"/>
                  <a:gd name="connsiteX6" fmla="*/ 1205345 w 1205345"/>
                  <a:gd name="connsiteY6" fmla="*/ 291114 h 308635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734291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57200 w 1025236"/>
                  <a:gd name="connsiteY3" fmla="*/ 291114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25236"/>
                  <a:gd name="connsiteY0" fmla="*/ 318823 h 318823"/>
                  <a:gd name="connsiteX1" fmla="*/ 166254 w 1025236"/>
                  <a:gd name="connsiteY1" fmla="*/ 263405 h 318823"/>
                  <a:gd name="connsiteX2" fmla="*/ 346363 w 1025236"/>
                  <a:gd name="connsiteY2" fmla="*/ 14023 h 318823"/>
                  <a:gd name="connsiteX3" fmla="*/ 498764 w 1025236"/>
                  <a:gd name="connsiteY3" fmla="*/ 291113 h 318823"/>
                  <a:gd name="connsiteX4" fmla="*/ 665018 w 1025236"/>
                  <a:gd name="connsiteY4" fmla="*/ 249551 h 318823"/>
                  <a:gd name="connsiteX5" fmla="*/ 831272 w 1025236"/>
                  <a:gd name="connsiteY5" fmla="*/ 169 h 318823"/>
                  <a:gd name="connsiteX6" fmla="*/ 1025236 w 1025236"/>
                  <a:gd name="connsiteY6" fmla="*/ 291114 h 318823"/>
                  <a:gd name="connsiteX0" fmla="*/ 0 w 1094508"/>
                  <a:gd name="connsiteY0" fmla="*/ 319107 h 319107"/>
                  <a:gd name="connsiteX1" fmla="*/ 166254 w 1094508"/>
                  <a:gd name="connsiteY1" fmla="*/ 263689 h 319107"/>
                  <a:gd name="connsiteX2" fmla="*/ 346363 w 1094508"/>
                  <a:gd name="connsiteY2" fmla="*/ 14307 h 319107"/>
                  <a:gd name="connsiteX3" fmla="*/ 498764 w 1094508"/>
                  <a:gd name="connsiteY3" fmla="*/ 291397 h 319107"/>
                  <a:gd name="connsiteX4" fmla="*/ 665018 w 1094508"/>
                  <a:gd name="connsiteY4" fmla="*/ 249835 h 319107"/>
                  <a:gd name="connsiteX5" fmla="*/ 831272 w 1094508"/>
                  <a:gd name="connsiteY5" fmla="*/ 453 h 319107"/>
                  <a:gd name="connsiteX6" fmla="*/ 1094508 w 1094508"/>
                  <a:gd name="connsiteY6" fmla="*/ 319107 h 31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508" h="319107">
                    <a:moveTo>
                      <a:pt x="0" y="319107"/>
                    </a:moveTo>
                    <a:cubicBezTo>
                      <a:pt x="55418" y="300634"/>
                      <a:pt x="108527" y="314489"/>
                      <a:pt x="166254" y="263689"/>
                    </a:cubicBezTo>
                    <a:cubicBezTo>
                      <a:pt x="223981" y="212889"/>
                      <a:pt x="290945" y="9689"/>
                      <a:pt x="346363" y="14307"/>
                    </a:cubicBezTo>
                    <a:cubicBezTo>
                      <a:pt x="401781" y="18925"/>
                      <a:pt x="445655" y="252142"/>
                      <a:pt x="498764" y="291397"/>
                    </a:cubicBezTo>
                    <a:cubicBezTo>
                      <a:pt x="551873" y="330652"/>
                      <a:pt x="609600" y="298326"/>
                      <a:pt x="665018" y="249835"/>
                    </a:cubicBezTo>
                    <a:cubicBezTo>
                      <a:pt x="720436" y="201344"/>
                      <a:pt x="759690" y="-11092"/>
                      <a:pt x="831272" y="453"/>
                    </a:cubicBezTo>
                    <a:cubicBezTo>
                      <a:pt x="902854" y="11998"/>
                      <a:pt x="966353" y="235980"/>
                      <a:pt x="1094508" y="3191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1683315" y="4077094"/>
              <a:ext cx="1136085" cy="952106"/>
              <a:chOff x="1683315" y="4077094"/>
              <a:chExt cx="1136085" cy="952106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>
                <a:off x="2667000" y="4308495"/>
                <a:ext cx="0" cy="35113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2776427" y="4342059"/>
                <a:ext cx="33769" cy="31257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2709354" y="4319000"/>
                <a:ext cx="0" cy="34006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H="1">
                <a:off x="2616463" y="4348674"/>
                <a:ext cx="19529" cy="31002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H="1">
                <a:off x="2564575" y="4352604"/>
                <a:ext cx="34650" cy="3043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2744201" y="4327491"/>
                <a:ext cx="13045" cy="3315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U-Turn Arrow 77"/>
              <p:cNvSpPr/>
              <p:nvPr/>
            </p:nvSpPr>
            <p:spPr>
              <a:xfrm>
                <a:off x="1683315" y="4077094"/>
                <a:ext cx="1136085" cy="952106"/>
              </a:xfrm>
              <a:prstGeom prst="uturnArrow">
                <a:avLst>
                  <a:gd name="adj1" fmla="val 19696"/>
                  <a:gd name="adj2" fmla="val 13757"/>
                  <a:gd name="adj3" fmla="val 0"/>
                  <a:gd name="adj4" fmla="val 43750"/>
                  <a:gd name="adj5" fmla="val 32658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744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312</Words>
  <Application>Microsoft Office PowerPoint</Application>
  <PresentationFormat>On-screen Show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Population Effects of Chronic Wasting Disease</vt:lpstr>
      <vt:lpstr>Chronic Wasting Disease</vt:lpstr>
      <vt:lpstr>Chronic Wasting Disease</vt:lpstr>
      <vt:lpstr>Chronic Wasting Disease</vt:lpstr>
      <vt:lpstr>Brief History</vt:lpstr>
      <vt:lpstr>Brief History</vt:lpstr>
      <vt:lpstr>Population Effects</vt:lpstr>
      <vt:lpstr>Population Effects</vt:lpstr>
      <vt:lpstr>Population Changes</vt:lpstr>
      <vt:lpstr>Population Changes</vt:lpstr>
      <vt:lpstr>Population Changes</vt:lpstr>
      <vt:lpstr>Population Changes</vt:lpstr>
      <vt:lpstr>Population Changes</vt:lpstr>
      <vt:lpstr>Population Changes</vt:lpstr>
      <vt:lpstr>Population Changes</vt:lpstr>
      <vt:lpstr>Effects of CWD in South Texas?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Effects of CWD</dc:title>
  <dc:creator>D Hewitt</dc:creator>
  <cp:lastModifiedBy>David Hewitt</cp:lastModifiedBy>
  <cp:revision>36</cp:revision>
  <dcterms:created xsi:type="dcterms:W3CDTF">2017-02-27T02:14:34Z</dcterms:created>
  <dcterms:modified xsi:type="dcterms:W3CDTF">2017-03-02T18:44:40Z</dcterms:modified>
</cp:coreProperties>
</file>